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84" r:id="rId1"/>
  </p:sldMasterIdLst>
  <p:notesMasterIdLst>
    <p:notesMasterId r:id="rId33"/>
  </p:notesMasterIdLst>
  <p:sldIdLst>
    <p:sldId id="256" r:id="rId2"/>
    <p:sldId id="510" r:id="rId3"/>
    <p:sldId id="496" r:id="rId4"/>
    <p:sldId id="281" r:id="rId5"/>
    <p:sldId id="517" r:id="rId6"/>
    <p:sldId id="497" r:id="rId7"/>
    <p:sldId id="498" r:id="rId8"/>
    <p:sldId id="535" r:id="rId9"/>
    <p:sldId id="536" r:id="rId10"/>
    <p:sldId id="539" r:id="rId11"/>
    <p:sldId id="540" r:id="rId12"/>
    <p:sldId id="537" r:id="rId13"/>
    <p:sldId id="538" r:id="rId14"/>
    <p:sldId id="518" r:id="rId15"/>
    <p:sldId id="519" r:id="rId16"/>
    <p:sldId id="520" r:id="rId17"/>
    <p:sldId id="524" r:id="rId18"/>
    <p:sldId id="525" r:id="rId19"/>
    <p:sldId id="526" r:id="rId20"/>
    <p:sldId id="521" r:id="rId21"/>
    <p:sldId id="527" r:id="rId22"/>
    <p:sldId id="528" r:id="rId23"/>
    <p:sldId id="529" r:id="rId24"/>
    <p:sldId id="530" r:id="rId25"/>
    <p:sldId id="522" r:id="rId26"/>
    <p:sldId id="531" r:id="rId27"/>
    <p:sldId id="534" r:id="rId28"/>
    <p:sldId id="532" r:id="rId29"/>
    <p:sldId id="533" r:id="rId30"/>
    <p:sldId id="509" r:id="rId31"/>
    <p:sldId id="283" r:id="rId32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FF00"/>
    <a:srgbClr val="1600FF"/>
    <a:srgbClr val="EFEFEE"/>
    <a:srgbClr val="FAFAFA"/>
    <a:srgbClr val="B8B8B8"/>
    <a:srgbClr val="FF00FF"/>
    <a:srgbClr val="018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63"/>
    <p:restoredTop sz="74863" autoAdjust="0"/>
  </p:normalViewPr>
  <p:slideViewPr>
    <p:cSldViewPr snapToGrid="0" snapToObjects="1">
      <p:cViewPr varScale="1">
        <p:scale>
          <a:sx n="89" d="100"/>
          <a:sy n="89" d="100"/>
        </p:scale>
        <p:origin x="1024" y="16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37840" cy="466434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2"/>
            <a:ext cx="3037840" cy="466434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r">
              <a:defRPr sz="1200"/>
            </a:lvl1pPr>
          </a:lstStyle>
          <a:p>
            <a:fld id="{FFAC47EE-F7B1-C64D-B599-B555BEE6C3A1}" type="datetimeFigureOut">
              <a:rPr lang="en-US" smtClean="0"/>
              <a:t>8/29/26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4" tIns="46582" rIns="93164" bIns="4658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3"/>
            <a:ext cx="5608320" cy="3660458"/>
          </a:xfrm>
          <a:prstGeom prst="rect">
            <a:avLst/>
          </a:prstGeom>
        </p:spPr>
        <p:txBody>
          <a:bodyPr vert="horz" lIns="93164" tIns="46582" rIns="93164" bIns="4658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9"/>
            <a:ext cx="3037840" cy="466433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9"/>
            <a:ext cx="3037840" cy="466433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r">
              <a:defRPr sz="1200"/>
            </a:lvl1pPr>
          </a:lstStyle>
          <a:p>
            <a:fld id="{00C294A9-B255-3B45-B695-983DA50B22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943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Prep for meeting:</a:t>
            </a:r>
          </a:p>
          <a:p>
            <a:pPr marL="174683" indent="-174683">
              <a:buFont typeface="Arial" panose="020B0604020202020204" pitchFamily="34" charset="0"/>
              <a:buChar char="•"/>
            </a:pPr>
            <a:r>
              <a:rPr lang="en-US" dirty="0"/>
              <a:t>Start Timer (countdown to meeting start)</a:t>
            </a:r>
          </a:p>
          <a:p>
            <a:pPr marL="174683" indent="-174683">
              <a:buFont typeface="Arial" panose="020B0604020202020204" pitchFamily="34" charset="0"/>
              <a:buChar char="•"/>
            </a:pPr>
            <a:r>
              <a:rPr lang="en-US" dirty="0"/>
              <a:t>Start Slacker music and Zoom</a:t>
            </a:r>
          </a:p>
          <a:p>
            <a:pPr marL="174683" indent="-174683">
              <a:buFont typeface="Arial" panose="020B0604020202020204" pitchFamily="34" charset="0"/>
              <a:buChar char="•"/>
            </a:pPr>
            <a:r>
              <a:rPr lang="en-US" dirty="0"/>
              <a:t>Start PPT (check dates in intro slides)</a:t>
            </a:r>
          </a:p>
          <a:p>
            <a:pPr marL="174683" indent="-174683">
              <a:buFont typeface="Arial" panose="020B0604020202020204" pitchFamily="34" charset="0"/>
              <a:buChar char="•"/>
            </a:pPr>
            <a:r>
              <a:rPr lang="en-US" dirty="0"/>
              <a:t>Share screen (ensure AUDIO also shared)</a:t>
            </a:r>
          </a:p>
          <a:p>
            <a:pPr marL="174683" indent="-174683" defTabSz="931637">
              <a:buFont typeface="Arial" panose="020B0604020202020204" pitchFamily="34" charset="0"/>
              <a:buChar char="•"/>
              <a:defRPr/>
            </a:pPr>
            <a:r>
              <a:rPr lang="en-US" dirty="0"/>
              <a:t>Activate PPT Laser pointer </a:t>
            </a:r>
          </a:p>
          <a:p>
            <a:pPr marL="174683" indent="-174683" defTabSz="931637">
              <a:buFont typeface="Arial" panose="020B0604020202020204" pitchFamily="34" charset="0"/>
              <a:buChar char="•"/>
              <a:defRPr/>
            </a:pPr>
            <a:r>
              <a:rPr lang="en-US" dirty="0"/>
              <a:t>Have Materials ready to load into chat: State Site &amp; OMS instructions, group 501c19 packet for posts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C294A9-B255-3B45-B695-983DA50B227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2777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600EBE-BAAD-9C78-95E6-689AED4DF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EF4A39-3513-4A1F-A896-D42456E2F0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BA0622-FED1-C5BB-DA51-0CF3CF2E28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213639-7B62-6C29-D36F-38C8F6A5FF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C294A9-B255-3B45-B695-983DA50B227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3836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887C4-EB06-38EC-985C-614057BDE8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29DB58-2AD0-ABE8-414C-304EB6BCD4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0AB783-93B5-6F08-8050-0D2809DBE7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BFFF6C-F96B-AC0D-EF9F-946B308E33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C294A9-B255-3B45-B695-983DA50B227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56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C294A9-B255-3B45-B695-983DA50B227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0753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E38134-3ADA-597A-F1A2-6EBF01FBBD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C7E961-01F8-923F-6D6C-6A418EC964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A880C8-D06E-6057-FA07-F359AD354F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702800-E556-BAE6-E319-3BF0778A70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C294A9-B255-3B45-B695-983DA50B227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6600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C294A9-B255-3B45-B695-983DA50B227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9536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C294A9-B255-3B45-B695-983DA50B227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2810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09F4CE-877A-80A6-F576-341500BBB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4ED681-C9FF-3891-303F-5AAB9A653C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EEC240-8234-F0E5-AE70-9F3577CAF4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2DC358-F6E5-14DB-48E8-9CC0777FFC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C294A9-B255-3B45-B695-983DA50B227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2774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86405-CEE5-4BC3-AEA5-B80E4852BC9B}" type="datetime1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AE92-1494-574A-96DE-38D030DE7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41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D6163-6744-49A1-BCF1-37ED89D614F6}" type="datetime1">
              <a:rPr lang="en-US" smtClean="0"/>
              <a:t>8/29/26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AE92-1494-574A-96DE-38D030DE7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762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6E08B-F0A5-4525-AE16-363043C37DF3}" type="datetime1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AE92-1494-574A-96DE-38D030DE7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518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494CB-D057-440A-B9CC-49DBE779ADAB}" type="datetime1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AE92-1494-574A-96DE-38D030DE7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734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67B2A-9614-4DAA-AF4E-75D2BD3DD0BB}" type="datetime1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AE92-1494-574A-96DE-38D030DE7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394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76894-8D29-45EE-96A8-2FE146AAE399}" type="datetime1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AE92-1494-574A-96DE-38D030DE7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88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4476A-2BB8-4A38-BED7-2098443DD1E8}" type="datetime1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AE92-1494-574A-96DE-38D030DE7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42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CA7E0-3A73-453C-87DF-1AF8EDCE8263}" type="datetime1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AE92-1494-574A-96DE-38D030DE7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44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B8685-BECC-4F38-A1FB-36E3C0219B14}" type="datetime1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AE92-1494-574A-96DE-38D030DE7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759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BD174-E942-432A-B29A-27E1DF2B065A}" type="datetime1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AE92-1494-574A-96DE-38D030DE7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724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A9D97-6863-4D4C-A0E0-7E21AEE97F23}" type="datetime1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AE92-1494-574A-96DE-38D030DE7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774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3303A-9432-4287-8E49-239AB16D8A0B}" type="datetime1">
              <a:rPr lang="en-US" smtClean="0"/>
              <a:t>8/29/26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AE92-1494-574A-96DE-38D030DE7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639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586DB-F83B-41B8-A4D0-7624716FE8AE}" type="datetime1">
              <a:rPr lang="en-US" smtClean="0"/>
              <a:t>8/29/26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AE92-1494-574A-96DE-38D030DE7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183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4CC1F-2871-4CE2-AC05-8195C240E416}" type="datetime1">
              <a:rPr lang="en-US" smtClean="0"/>
              <a:t>8/29/26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AE92-1494-574A-96DE-38D030DE7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320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1ACFE-080F-4999-AB69-E16602502551}" type="datetime1">
              <a:rPr lang="en-US" smtClean="0"/>
              <a:t>8/29/26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AE92-1494-574A-96DE-38D030DE7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659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25297-C0F0-403A-ABC4-E7AA61C73B07}" type="datetime1">
              <a:rPr lang="en-US" smtClean="0"/>
              <a:t>8/29/26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AE92-1494-574A-96DE-38D030DE7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950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24327F38-E710-414B-8DCA-8A1BAD98D247}" type="datetime1">
              <a:rPr lang="en-US" smtClean="0"/>
              <a:t>8/29/26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7DC9AE92-1494-574A-96DE-38D030DE7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420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7D2094ED-DED4-42F0-8F12-33D7FD57AEE4}" type="datetime1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7DC9AE92-1494-574A-96DE-38D030DE7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3906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6" r:id="rId12"/>
    <p:sldLayoutId id="2147483797" r:id="rId13"/>
    <p:sldLayoutId id="2147483798" r:id="rId14"/>
    <p:sldLayoutId id="2147483799" r:id="rId15"/>
    <p:sldLayoutId id="2147483800" r:id="rId16"/>
    <p:sldLayoutId id="2147483801" r:id="rId17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22B8AA-4B1A-AC41-8ABF-78A2369725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09056"/>
            <a:ext cx="12192000" cy="2981623"/>
          </a:xfrm>
        </p:spPr>
        <p:txBody>
          <a:bodyPr anchor="t">
            <a:normAutofit/>
          </a:bodyPr>
          <a:lstStyle/>
          <a:p>
            <a:r>
              <a:rPr lang="en-US" dirty="0"/>
              <a:t>Welcome to THE VFW DEPT of Indiana </a:t>
            </a:r>
            <a:br>
              <a:rPr lang="en-US" dirty="0"/>
            </a:br>
            <a:r>
              <a:rPr lang="en-US" b="1" dirty="0">
                <a:solidFill>
                  <a:srgbClr val="FFC000"/>
                </a:solidFill>
              </a:rPr>
              <a:t>Post quartermaster Training</a:t>
            </a:r>
            <a:br>
              <a:rPr lang="en-US" dirty="0"/>
            </a:br>
            <a:r>
              <a:rPr lang="en-US" dirty="0"/>
              <a:t>Tuesday, August 11, 2026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D0E96F-7011-D943-87FD-9E7174E9F8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23" b="123"/>
          <a:stretch/>
        </p:blipFill>
        <p:spPr>
          <a:xfrm>
            <a:off x="268610" y="5334170"/>
            <a:ext cx="2371683" cy="1133475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E1E60BF4-09FE-AA40-A3A4-268E48BE8BAB}"/>
              </a:ext>
            </a:extLst>
          </p:cNvPr>
          <p:cNvSpPr txBox="1">
            <a:spLocks/>
          </p:cNvSpPr>
          <p:nvPr/>
        </p:nvSpPr>
        <p:spPr>
          <a:xfrm>
            <a:off x="7388352" y="3659027"/>
            <a:ext cx="4627750" cy="2981623"/>
          </a:xfrm>
          <a:prstGeom prst="rect">
            <a:avLst/>
          </a:prstGeom>
          <a:ln w="47625">
            <a:solidFill>
              <a:srgbClr val="00B0F0"/>
            </a:solidFill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21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8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6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4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4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solidFill>
                  <a:srgbClr val="FFC000"/>
                </a:solidFill>
              </a:rPr>
              <a:t>MUSIC is playing in the background. The Meeting Will Start in approximately: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4 MINUTES</a:t>
            </a:r>
            <a:endParaRPr lang="en-US" sz="2000" b="1" dirty="0">
              <a:solidFill>
                <a:schemeClr val="bg1"/>
              </a:solidFill>
            </a:endParaRPr>
          </a:p>
          <a:p>
            <a:endParaRPr lang="en-US" sz="3200" dirty="0">
              <a:solidFill>
                <a:srgbClr val="00B0F0"/>
              </a:solidFill>
              <a:effectLst/>
            </a:endParaRPr>
          </a:p>
          <a:p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40F785D-B027-D744-89DC-4044E266BB6F}"/>
              </a:ext>
            </a:extLst>
          </p:cNvPr>
          <p:cNvSpPr txBox="1">
            <a:spLocks/>
          </p:cNvSpPr>
          <p:nvPr/>
        </p:nvSpPr>
        <p:spPr>
          <a:xfrm>
            <a:off x="0" y="2637276"/>
            <a:ext cx="11914910" cy="97074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21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8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6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4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4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effectLst/>
                <a:highlight>
                  <a:srgbClr val="0000FF"/>
                </a:highlight>
              </a:rPr>
              <a:t>Meeting Will Start at 6:00 PM ET – This is Automated Slide (no host)</a:t>
            </a:r>
            <a:endParaRPr lang="en-US" sz="3200" dirty="0">
              <a:solidFill>
                <a:srgbClr val="00B0F0"/>
              </a:solidFill>
              <a:effectLst/>
            </a:endParaRPr>
          </a:p>
          <a:p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94DC7455-2B2A-23F0-0F71-7CCD76FF13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124475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3F5DB9-691C-6A5C-BBF0-D9277CE478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431F1-8554-ED9D-F26D-1A4FAB7B2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294290"/>
            <a:ext cx="9905998" cy="462455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FFC000"/>
                </a:solidFill>
              </a:rPr>
              <a:t>PURPOSES of the </a:t>
            </a:r>
            <a:r>
              <a:rPr lang="en-US" sz="3600" b="1" dirty="0" err="1">
                <a:solidFill>
                  <a:srgbClr val="FFC000"/>
                </a:solidFill>
              </a:rPr>
              <a:t>vfw</a:t>
            </a:r>
            <a:endParaRPr lang="en-US" sz="3600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47464A-AE98-498F-7EE5-3693312DCD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990" y="784827"/>
            <a:ext cx="3946394" cy="6101255"/>
          </a:xfrm>
        </p:spPr>
        <p:txBody>
          <a:bodyPr anchor="t">
            <a:normAutofit/>
          </a:bodyPr>
          <a:lstStyle/>
          <a:p>
            <a:pPr lvl="0">
              <a:buClr>
                <a:srgbClr val="FFC000"/>
              </a:buClr>
            </a:pPr>
            <a:r>
              <a:rPr lang="en-US" sz="4000" b="1" dirty="0">
                <a:effectLst/>
              </a:rPr>
              <a:t>Fraternal Organization </a:t>
            </a:r>
          </a:p>
          <a:p>
            <a:pPr lvl="0">
              <a:buClr>
                <a:srgbClr val="FFC000"/>
              </a:buClr>
            </a:pPr>
            <a:r>
              <a:rPr lang="en-US" sz="4000" b="1" dirty="0">
                <a:effectLst/>
              </a:rPr>
              <a:t>Take care of each other</a:t>
            </a:r>
          </a:p>
          <a:p>
            <a:pPr lvl="0">
              <a:buClr>
                <a:srgbClr val="FFC000"/>
              </a:buClr>
            </a:pPr>
            <a:r>
              <a:rPr lang="en-US" sz="4000" b="1" dirty="0">
                <a:effectLst/>
              </a:rPr>
              <a:t>… veterans</a:t>
            </a:r>
          </a:p>
          <a:p>
            <a:pPr lvl="0">
              <a:buClr>
                <a:srgbClr val="FFC000"/>
              </a:buClr>
            </a:pPr>
            <a:r>
              <a:rPr lang="en-US" sz="4000" b="1" dirty="0">
                <a:effectLst/>
              </a:rPr>
              <a:t>…. our communities</a:t>
            </a:r>
            <a:endParaRPr lang="en-US" sz="3200" dirty="0">
              <a:effectLst/>
            </a:endParaRPr>
          </a:p>
          <a:p>
            <a:endParaRPr lang="en-US" sz="4000" b="1" dirty="0">
              <a:effectLst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16B947-2134-9610-86A9-54F8B8C85A7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650" b="4650"/>
          <a:stretch/>
        </p:blipFill>
        <p:spPr>
          <a:xfrm>
            <a:off x="9601327" y="5534518"/>
            <a:ext cx="2371683" cy="11334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74CA118-9424-E924-6C4A-4ECBFEC961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5384" y="896936"/>
            <a:ext cx="8012108" cy="5961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6926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/>
    </mc:Choice>
    <mc:Fallback>
      <p:transition spd="slow" advClick="0" advTm="10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ED68F5-5B33-F92F-AE8B-81170CF856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A6BAF4-F884-1006-14FE-E7B73BC500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294290"/>
            <a:ext cx="9905998" cy="462455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FFC000"/>
                </a:solidFill>
              </a:rPr>
              <a:t>VFW National bylaws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930BB2-D289-919A-3D34-3B1EB82EC8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763" y="756744"/>
            <a:ext cx="11587247" cy="6101255"/>
          </a:xfrm>
        </p:spPr>
        <p:txBody>
          <a:bodyPr anchor="t">
            <a:normAutofit/>
          </a:bodyPr>
          <a:lstStyle/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Under training on VFW.IN (log in)</a:t>
            </a:r>
          </a:p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MOP Section 1001 (Standing Rules)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D1722F-5E96-50BE-1D97-541E0CE1B75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650" b="4650"/>
          <a:stretch/>
        </p:blipFill>
        <p:spPr>
          <a:xfrm>
            <a:off x="9820317" y="5724525"/>
            <a:ext cx="2371683" cy="11334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B3BA265-DF66-0BFF-C84E-A9B5099A16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7389" y="2343184"/>
            <a:ext cx="8862927" cy="4383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2155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/>
    </mc:Choice>
    <mc:Fallback>
      <p:transition spd="slow" advClick="0" advTm="10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53E6F-DF99-AA52-E908-EE5A092D05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805204-8499-9C3C-5DD2-BB9EB634C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294290"/>
            <a:ext cx="9905998" cy="462455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FFC000"/>
                </a:solidFill>
              </a:rPr>
              <a:t>VFW National bylaws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4EE73A-73A9-404B-2F30-8B60A99CED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774" y="756744"/>
            <a:ext cx="11628236" cy="6101255"/>
          </a:xfrm>
        </p:spPr>
        <p:txBody>
          <a:bodyPr anchor="t">
            <a:normAutofit/>
          </a:bodyPr>
          <a:lstStyle/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MOP Section 1004 (Post Order of Business)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F9FCA1-1E7A-EEE2-4242-64315E773DF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650" b="4650"/>
          <a:stretch/>
        </p:blipFill>
        <p:spPr>
          <a:xfrm>
            <a:off x="9820317" y="5724525"/>
            <a:ext cx="2371683" cy="11334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68851AE-C2B2-F71C-B467-97455005A9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62" y="1603439"/>
            <a:ext cx="5214937" cy="44078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DB8EB7F-4BEB-EA2D-3B8E-22808CAC89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603439"/>
            <a:ext cx="5564136" cy="3025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6638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/>
    </mc:Choice>
    <mc:Fallback>
      <p:transition spd="slow" advClick="0" advTm="10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3423D3-C41F-DCC1-08A9-746B986D03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0E2D5-6DC6-1FB3-6CB0-9DF0B8A85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294290"/>
            <a:ext cx="9905998" cy="462455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FFC000"/>
                </a:solidFill>
              </a:rPr>
              <a:t>VFW National bylaws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56F004-CC59-F9C3-3495-395756925E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774" y="756744"/>
            <a:ext cx="11628236" cy="6101255"/>
          </a:xfrm>
        </p:spPr>
        <p:txBody>
          <a:bodyPr anchor="t">
            <a:normAutofit/>
          </a:bodyPr>
          <a:lstStyle/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RITUAL Section p. 9 (Opening Post Ceremonies)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E24F71-61F8-CB74-3B87-0E2386501A8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650" b="4650"/>
          <a:stretch/>
        </p:blipFill>
        <p:spPr>
          <a:xfrm>
            <a:off x="9820317" y="5724525"/>
            <a:ext cx="2371683" cy="11334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15D1F0F-A038-7CB6-A6F9-98941A8F67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1" y="1545845"/>
            <a:ext cx="6067425" cy="4745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3949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/>
    </mc:Choice>
    <mc:Fallback>
      <p:transition spd="slow" advClick="0" advTm="10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3233D5-55A9-DE5E-B894-B4B589787E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E13D95-E8C4-5F6F-A0E4-283D28F83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294290"/>
            <a:ext cx="9905998" cy="1133475"/>
          </a:xfrm>
        </p:spPr>
        <p:txBody>
          <a:bodyPr>
            <a:noAutofit/>
          </a:bodyPr>
          <a:lstStyle/>
          <a:p>
            <a:pPr algn="ctr"/>
            <a:r>
              <a:rPr lang="en-US" sz="3600" b="1" kern="0" spc="20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 – </a:t>
            </a:r>
            <a:br>
              <a:rPr lang="en-US" sz="3600" b="1" kern="0" spc="20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3600" b="1" kern="0" spc="20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Groups Rely on These Rules</a:t>
            </a:r>
            <a:br>
              <a:rPr lang="en-US" sz="3600" b="1" kern="0" spc="20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endParaRPr lang="en-US" sz="3600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0CC444-9B44-67DC-B0A9-EDC6A2BE2E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774" y="1243013"/>
            <a:ext cx="11628236" cy="5614986"/>
          </a:xfrm>
        </p:spPr>
        <p:txBody>
          <a:bodyPr anchor="t">
            <a:normAutofit/>
          </a:bodyPr>
          <a:lstStyle/>
          <a:p>
            <a:pPr marL="0" indent="0">
              <a:buClr>
                <a:srgbClr val="FFC000"/>
              </a:buClr>
              <a:buNone/>
            </a:pPr>
            <a:r>
              <a:rPr lang="en-US" sz="4000" b="1" dirty="0">
                <a:effectLst/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65ED99-D6EF-042F-0319-91D82E7DB34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650" b="4650"/>
          <a:stretch/>
        </p:blipFill>
        <p:spPr>
          <a:xfrm>
            <a:off x="9820317" y="5724525"/>
            <a:ext cx="2371683" cy="1133475"/>
          </a:xfrm>
          <a:prstGeom prst="rect">
            <a:avLst/>
          </a:prstGeom>
        </p:spPr>
      </p:pic>
      <p:sp>
        <p:nvSpPr>
          <p:cNvPr id="25" name="Shape 2">
            <a:extLst>
              <a:ext uri="{FF2B5EF4-FFF2-40B4-BE49-F238E27FC236}">
                <a16:creationId xmlns:a16="http://schemas.microsoft.com/office/drawing/2014/main" id="{B81D9D17-6AB8-C50A-9280-97493DD7B032}"/>
              </a:ext>
            </a:extLst>
          </p:cNvPr>
          <p:cNvSpPr/>
          <p:nvPr/>
        </p:nvSpPr>
        <p:spPr>
          <a:xfrm>
            <a:off x="457200" y="1203005"/>
            <a:ext cx="2697480" cy="4160520"/>
          </a:xfrm>
          <a:prstGeom prst="rect">
            <a:avLst/>
          </a:prstGeom>
          <a:solidFill>
            <a:srgbClr val="F6F7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Shape 3">
            <a:extLst>
              <a:ext uri="{FF2B5EF4-FFF2-40B4-BE49-F238E27FC236}">
                <a16:creationId xmlns:a16="http://schemas.microsoft.com/office/drawing/2014/main" id="{301554BF-7BA1-54AE-F782-AE84DAE17DB7}"/>
              </a:ext>
            </a:extLst>
          </p:cNvPr>
          <p:cNvSpPr/>
          <p:nvPr/>
        </p:nvSpPr>
        <p:spPr>
          <a:xfrm>
            <a:off x="1485900" y="1568765"/>
            <a:ext cx="640080" cy="640080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7" name="Image 0" descr="/home/claude/rro/scale.png">
            <a:extLst>
              <a:ext uri="{FF2B5EF4-FFF2-40B4-BE49-F238E27FC236}">
                <a16:creationId xmlns:a16="http://schemas.microsoft.com/office/drawing/2014/main" id="{A993DBCA-23C8-BA48-C7E3-7117DC907A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2710" y="1645575"/>
            <a:ext cx="486461" cy="486461"/>
          </a:xfrm>
          <a:prstGeom prst="rect">
            <a:avLst/>
          </a:prstGeom>
        </p:spPr>
      </p:pic>
      <p:sp>
        <p:nvSpPr>
          <p:cNvPr id="28" name="Text 4">
            <a:extLst>
              <a:ext uri="{FF2B5EF4-FFF2-40B4-BE49-F238E27FC236}">
                <a16:creationId xmlns:a16="http://schemas.microsoft.com/office/drawing/2014/main" id="{AF5EB4B6-3915-CF17-AC73-D799C7497A72}"/>
              </a:ext>
            </a:extLst>
          </p:cNvPr>
          <p:cNvSpPr/>
          <p:nvPr/>
        </p:nvSpPr>
        <p:spPr>
          <a:xfrm>
            <a:off x="640080" y="2437445"/>
            <a:ext cx="2331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Fairness</a:t>
            </a:r>
            <a:endParaRPr lang="en-US" sz="3200" dirty="0"/>
          </a:p>
        </p:txBody>
      </p:sp>
      <p:sp>
        <p:nvSpPr>
          <p:cNvPr id="29" name="Text 5">
            <a:extLst>
              <a:ext uri="{FF2B5EF4-FFF2-40B4-BE49-F238E27FC236}">
                <a16:creationId xmlns:a16="http://schemas.microsoft.com/office/drawing/2014/main" id="{DE1E71F4-F6E4-AB66-E08D-27FC05BD88A7}"/>
              </a:ext>
            </a:extLst>
          </p:cNvPr>
          <p:cNvSpPr/>
          <p:nvPr/>
        </p:nvSpPr>
        <p:spPr>
          <a:xfrm>
            <a:off x="685800" y="2894645"/>
            <a:ext cx="224028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700"/>
              </a:lnSpc>
              <a:buNone/>
            </a:pPr>
            <a:r>
              <a:rPr lang="en-US" sz="2400" dirty="0">
                <a:solidFill>
                  <a:srgbClr val="202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member gets a chance to be heard, and no single voice can dominate the floor.</a:t>
            </a:r>
            <a:endParaRPr lang="en-US" sz="2400" dirty="0"/>
          </a:p>
        </p:txBody>
      </p:sp>
      <p:sp>
        <p:nvSpPr>
          <p:cNvPr id="30" name="Shape 6">
            <a:extLst>
              <a:ext uri="{FF2B5EF4-FFF2-40B4-BE49-F238E27FC236}">
                <a16:creationId xmlns:a16="http://schemas.microsoft.com/office/drawing/2014/main" id="{5437BE4A-2CFD-58B9-6CB6-E3E6E898C41D}"/>
              </a:ext>
            </a:extLst>
          </p:cNvPr>
          <p:cNvSpPr/>
          <p:nvPr/>
        </p:nvSpPr>
        <p:spPr>
          <a:xfrm>
            <a:off x="3410712" y="1203005"/>
            <a:ext cx="2697480" cy="4160520"/>
          </a:xfrm>
          <a:prstGeom prst="rect">
            <a:avLst/>
          </a:prstGeom>
          <a:solidFill>
            <a:srgbClr val="F6F7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Shape 7">
            <a:extLst>
              <a:ext uri="{FF2B5EF4-FFF2-40B4-BE49-F238E27FC236}">
                <a16:creationId xmlns:a16="http://schemas.microsoft.com/office/drawing/2014/main" id="{BF0A1833-D154-4AC2-D674-A5B75D84E76A}"/>
              </a:ext>
            </a:extLst>
          </p:cNvPr>
          <p:cNvSpPr/>
          <p:nvPr/>
        </p:nvSpPr>
        <p:spPr>
          <a:xfrm>
            <a:off x="4439412" y="1568765"/>
            <a:ext cx="640080" cy="640080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2" name="Image 1" descr="/home/claude/rro/check.png">
            <a:extLst>
              <a:ext uri="{FF2B5EF4-FFF2-40B4-BE49-F238E27FC236}">
                <a16:creationId xmlns:a16="http://schemas.microsoft.com/office/drawing/2014/main" id="{CE52B103-C9C2-54B8-C12E-BE05F8739B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6222" y="1645575"/>
            <a:ext cx="486461" cy="486461"/>
          </a:xfrm>
          <a:prstGeom prst="rect">
            <a:avLst/>
          </a:prstGeom>
        </p:spPr>
      </p:pic>
      <p:sp>
        <p:nvSpPr>
          <p:cNvPr id="33" name="Text 8">
            <a:extLst>
              <a:ext uri="{FF2B5EF4-FFF2-40B4-BE49-F238E27FC236}">
                <a16:creationId xmlns:a16="http://schemas.microsoft.com/office/drawing/2014/main" id="{9902C36F-541F-8751-3E24-C567019B02DE}"/>
              </a:ext>
            </a:extLst>
          </p:cNvPr>
          <p:cNvSpPr/>
          <p:nvPr/>
        </p:nvSpPr>
        <p:spPr>
          <a:xfrm>
            <a:off x="3593592" y="2437445"/>
            <a:ext cx="2331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Efficiency</a:t>
            </a:r>
            <a:endParaRPr lang="en-US" sz="3200" dirty="0"/>
          </a:p>
        </p:txBody>
      </p:sp>
      <p:sp>
        <p:nvSpPr>
          <p:cNvPr id="34" name="Text 9">
            <a:extLst>
              <a:ext uri="{FF2B5EF4-FFF2-40B4-BE49-F238E27FC236}">
                <a16:creationId xmlns:a16="http://schemas.microsoft.com/office/drawing/2014/main" id="{44F2873D-436A-908A-2CB1-6DE73066F179}"/>
              </a:ext>
            </a:extLst>
          </p:cNvPr>
          <p:cNvSpPr/>
          <p:nvPr/>
        </p:nvSpPr>
        <p:spPr>
          <a:xfrm>
            <a:off x="3639312" y="2894645"/>
            <a:ext cx="224028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700"/>
              </a:lnSpc>
              <a:buNone/>
            </a:pPr>
            <a:r>
              <a:rPr lang="en-US" sz="2400" dirty="0">
                <a:solidFill>
                  <a:srgbClr val="202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item is handled at a time, so meetings move forward instead of circling back.</a:t>
            </a:r>
            <a:endParaRPr lang="en-US" sz="2400" dirty="0"/>
          </a:p>
        </p:txBody>
      </p:sp>
      <p:sp>
        <p:nvSpPr>
          <p:cNvPr id="35" name="Shape 10">
            <a:extLst>
              <a:ext uri="{FF2B5EF4-FFF2-40B4-BE49-F238E27FC236}">
                <a16:creationId xmlns:a16="http://schemas.microsoft.com/office/drawing/2014/main" id="{AB2BE5E0-6D39-7298-B1E1-25AB7556606F}"/>
              </a:ext>
            </a:extLst>
          </p:cNvPr>
          <p:cNvSpPr/>
          <p:nvPr/>
        </p:nvSpPr>
        <p:spPr>
          <a:xfrm>
            <a:off x="6364224" y="1203005"/>
            <a:ext cx="2697480" cy="4160520"/>
          </a:xfrm>
          <a:prstGeom prst="rect">
            <a:avLst/>
          </a:prstGeom>
          <a:solidFill>
            <a:srgbClr val="F6F7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6" name="Shape 11">
            <a:extLst>
              <a:ext uri="{FF2B5EF4-FFF2-40B4-BE49-F238E27FC236}">
                <a16:creationId xmlns:a16="http://schemas.microsoft.com/office/drawing/2014/main" id="{46E36FE9-BB18-A21B-E76A-D1205335E081}"/>
              </a:ext>
            </a:extLst>
          </p:cNvPr>
          <p:cNvSpPr/>
          <p:nvPr/>
        </p:nvSpPr>
        <p:spPr>
          <a:xfrm>
            <a:off x="7392924" y="1568765"/>
            <a:ext cx="640080" cy="640080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7" name="Image 2" descr="/home/claude/rro/users.png">
            <a:extLst>
              <a:ext uri="{FF2B5EF4-FFF2-40B4-BE49-F238E27FC236}">
                <a16:creationId xmlns:a16="http://schemas.microsoft.com/office/drawing/2014/main" id="{57A6A04E-D99A-E824-3531-0DC306CF9B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9734" y="1645575"/>
            <a:ext cx="486461" cy="486461"/>
          </a:xfrm>
          <a:prstGeom prst="rect">
            <a:avLst/>
          </a:prstGeom>
        </p:spPr>
      </p:pic>
      <p:sp>
        <p:nvSpPr>
          <p:cNvPr id="38" name="Text 12">
            <a:extLst>
              <a:ext uri="{FF2B5EF4-FFF2-40B4-BE49-F238E27FC236}">
                <a16:creationId xmlns:a16="http://schemas.microsoft.com/office/drawing/2014/main" id="{BE500517-79B3-D360-2530-DC8C35D21E06}"/>
              </a:ext>
            </a:extLst>
          </p:cNvPr>
          <p:cNvSpPr/>
          <p:nvPr/>
        </p:nvSpPr>
        <p:spPr>
          <a:xfrm>
            <a:off x="6547104" y="2437445"/>
            <a:ext cx="2331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Majority Rule</a:t>
            </a:r>
            <a:endParaRPr lang="en-US" sz="3200" dirty="0"/>
          </a:p>
        </p:txBody>
      </p:sp>
      <p:sp>
        <p:nvSpPr>
          <p:cNvPr id="39" name="Text 13">
            <a:extLst>
              <a:ext uri="{FF2B5EF4-FFF2-40B4-BE49-F238E27FC236}">
                <a16:creationId xmlns:a16="http://schemas.microsoft.com/office/drawing/2014/main" id="{2C6C09C7-230E-C9D7-EA1F-C019638EBF6F}"/>
              </a:ext>
            </a:extLst>
          </p:cNvPr>
          <p:cNvSpPr/>
          <p:nvPr/>
        </p:nvSpPr>
        <p:spPr>
          <a:xfrm>
            <a:off x="6592824" y="2894645"/>
            <a:ext cx="224028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700"/>
              </a:lnSpc>
              <a:buNone/>
            </a:pPr>
            <a:r>
              <a:rPr lang="en-US" sz="2400" dirty="0">
                <a:solidFill>
                  <a:srgbClr val="202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Decisions reflect the will of the group while still protecting the minority's voice.</a:t>
            </a:r>
            <a:endParaRPr lang="en-US" sz="2400" dirty="0"/>
          </a:p>
        </p:txBody>
      </p:sp>
      <p:sp>
        <p:nvSpPr>
          <p:cNvPr id="40" name="Shape 14">
            <a:extLst>
              <a:ext uri="{FF2B5EF4-FFF2-40B4-BE49-F238E27FC236}">
                <a16:creationId xmlns:a16="http://schemas.microsoft.com/office/drawing/2014/main" id="{25812C67-93A9-C297-242E-F3025FA686DC}"/>
              </a:ext>
            </a:extLst>
          </p:cNvPr>
          <p:cNvSpPr/>
          <p:nvPr/>
        </p:nvSpPr>
        <p:spPr>
          <a:xfrm>
            <a:off x="9317736" y="1203005"/>
            <a:ext cx="2697480" cy="4160520"/>
          </a:xfrm>
          <a:prstGeom prst="rect">
            <a:avLst/>
          </a:prstGeom>
          <a:solidFill>
            <a:srgbClr val="F6F7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1" name="Shape 15">
            <a:extLst>
              <a:ext uri="{FF2B5EF4-FFF2-40B4-BE49-F238E27FC236}">
                <a16:creationId xmlns:a16="http://schemas.microsoft.com/office/drawing/2014/main" id="{8326A352-784F-4373-1108-1DCE20091D79}"/>
              </a:ext>
            </a:extLst>
          </p:cNvPr>
          <p:cNvSpPr/>
          <p:nvPr/>
        </p:nvSpPr>
        <p:spPr>
          <a:xfrm>
            <a:off x="10346436" y="1568765"/>
            <a:ext cx="640080" cy="640080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2" name="Image 3" descr="/home/claude/rro/clipboard.png">
            <a:extLst>
              <a:ext uri="{FF2B5EF4-FFF2-40B4-BE49-F238E27FC236}">
                <a16:creationId xmlns:a16="http://schemas.microsoft.com/office/drawing/2014/main" id="{01455E49-C2B7-31E6-70E8-707FFC81C5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23246" y="1645575"/>
            <a:ext cx="486461" cy="486461"/>
          </a:xfrm>
          <a:prstGeom prst="rect">
            <a:avLst/>
          </a:prstGeom>
        </p:spPr>
      </p:pic>
      <p:sp>
        <p:nvSpPr>
          <p:cNvPr id="43" name="Text 16">
            <a:extLst>
              <a:ext uri="{FF2B5EF4-FFF2-40B4-BE49-F238E27FC236}">
                <a16:creationId xmlns:a16="http://schemas.microsoft.com/office/drawing/2014/main" id="{47387484-2900-B9EE-94E8-A7666812600A}"/>
              </a:ext>
            </a:extLst>
          </p:cNvPr>
          <p:cNvSpPr/>
          <p:nvPr/>
        </p:nvSpPr>
        <p:spPr>
          <a:xfrm>
            <a:off x="9500616" y="2437445"/>
            <a:ext cx="2331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Clear Record</a:t>
            </a:r>
            <a:endParaRPr lang="en-US" sz="3200" dirty="0"/>
          </a:p>
        </p:txBody>
      </p:sp>
      <p:sp>
        <p:nvSpPr>
          <p:cNvPr id="44" name="Text 17">
            <a:extLst>
              <a:ext uri="{FF2B5EF4-FFF2-40B4-BE49-F238E27FC236}">
                <a16:creationId xmlns:a16="http://schemas.microsoft.com/office/drawing/2014/main" id="{3750D830-222A-343C-43FD-40EFCDBD0B1F}"/>
              </a:ext>
            </a:extLst>
          </p:cNvPr>
          <p:cNvSpPr/>
          <p:nvPr/>
        </p:nvSpPr>
        <p:spPr>
          <a:xfrm>
            <a:off x="9546336" y="2894645"/>
            <a:ext cx="224028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700"/>
              </a:lnSpc>
              <a:buNone/>
            </a:pPr>
            <a:r>
              <a:rPr lang="en-US" sz="2400" dirty="0">
                <a:solidFill>
                  <a:srgbClr val="202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Motions and votes are documented, so decisions are official and easy to revisit.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47073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/>
    </mc:Choice>
    <mc:Fallback>
      <p:transition spd="slow" advClick="0" advTm="10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554AF2-ED14-BE11-3D19-DF2545B6CF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B16266-A3EC-CB44-FBF4-0372EF2A2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294290"/>
            <a:ext cx="9905998" cy="1133475"/>
          </a:xfrm>
        </p:spPr>
        <p:txBody>
          <a:bodyPr>
            <a:noAutofit/>
          </a:bodyPr>
          <a:lstStyle/>
          <a:p>
            <a:pPr algn="ctr"/>
            <a:r>
              <a:rPr lang="en-US" sz="3600" b="1" kern="0" spc="20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FOUNDATION – </a:t>
            </a:r>
            <a:br>
              <a:rPr lang="en-US" sz="3600" b="1" kern="0" spc="20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3600" b="1" kern="0" spc="20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CORE PRINCIPLES</a:t>
            </a:r>
            <a:br>
              <a:rPr lang="en-US" sz="3600" b="1" kern="0" spc="20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endParaRPr lang="en-US" sz="3600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A6AF24-F3EF-590F-1354-19308745A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774" y="1243013"/>
            <a:ext cx="11628236" cy="5614986"/>
          </a:xfrm>
        </p:spPr>
        <p:txBody>
          <a:bodyPr anchor="t">
            <a:normAutofit/>
          </a:bodyPr>
          <a:lstStyle/>
          <a:p>
            <a:pPr marL="0" indent="0">
              <a:buClr>
                <a:srgbClr val="FFC000"/>
              </a:buClr>
              <a:buNone/>
            </a:pPr>
            <a:r>
              <a:rPr lang="en-US" sz="4000" b="1" dirty="0">
                <a:effectLst/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1B5308-3ACB-3930-F8AF-F92C1C68D5A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650" b="4650"/>
          <a:stretch/>
        </p:blipFill>
        <p:spPr>
          <a:xfrm>
            <a:off x="9820317" y="5724525"/>
            <a:ext cx="2371683" cy="1133475"/>
          </a:xfrm>
          <a:prstGeom prst="rect">
            <a:avLst/>
          </a:prstGeom>
        </p:spPr>
      </p:pic>
      <p:sp>
        <p:nvSpPr>
          <p:cNvPr id="25" name="Shape 2">
            <a:extLst>
              <a:ext uri="{FF2B5EF4-FFF2-40B4-BE49-F238E27FC236}">
                <a16:creationId xmlns:a16="http://schemas.microsoft.com/office/drawing/2014/main" id="{64B05476-B21C-B079-7CE3-A76D1A3CB824}"/>
              </a:ext>
            </a:extLst>
          </p:cNvPr>
          <p:cNvSpPr/>
          <p:nvPr/>
        </p:nvSpPr>
        <p:spPr>
          <a:xfrm>
            <a:off x="457200" y="1203005"/>
            <a:ext cx="2697480" cy="4160520"/>
          </a:xfrm>
          <a:prstGeom prst="rect">
            <a:avLst/>
          </a:prstGeom>
          <a:solidFill>
            <a:srgbClr val="F6F7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8" name="Text 4">
            <a:extLst>
              <a:ext uri="{FF2B5EF4-FFF2-40B4-BE49-F238E27FC236}">
                <a16:creationId xmlns:a16="http://schemas.microsoft.com/office/drawing/2014/main" id="{273BBAF5-2195-C7A0-9C05-B9911978DBAA}"/>
              </a:ext>
            </a:extLst>
          </p:cNvPr>
          <p:cNvSpPr/>
          <p:nvPr/>
        </p:nvSpPr>
        <p:spPr>
          <a:xfrm>
            <a:off x="640080" y="1467773"/>
            <a:ext cx="2331720" cy="13811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One Thing at a Time</a:t>
            </a:r>
            <a:endParaRPr lang="en-US" sz="3200" dirty="0"/>
          </a:p>
        </p:txBody>
      </p:sp>
      <p:sp>
        <p:nvSpPr>
          <p:cNvPr id="29" name="Text 5">
            <a:extLst>
              <a:ext uri="{FF2B5EF4-FFF2-40B4-BE49-F238E27FC236}">
                <a16:creationId xmlns:a16="http://schemas.microsoft.com/office/drawing/2014/main" id="{7122F2C5-C3C3-D1D8-2C48-DCC585DADD50}"/>
              </a:ext>
            </a:extLst>
          </p:cNvPr>
          <p:cNvSpPr/>
          <p:nvPr/>
        </p:nvSpPr>
        <p:spPr>
          <a:xfrm>
            <a:off x="685800" y="2894645"/>
            <a:ext cx="224028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700"/>
              </a:lnSpc>
              <a:buNone/>
            </a:pPr>
            <a:r>
              <a:rPr lang="en-US" sz="2400" dirty="0">
                <a:solidFill>
                  <a:srgbClr val="202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one motion is on the floor at once, so debate stays focused and doesn't fragment.</a:t>
            </a:r>
          </a:p>
        </p:txBody>
      </p:sp>
      <p:sp>
        <p:nvSpPr>
          <p:cNvPr id="30" name="Shape 6">
            <a:extLst>
              <a:ext uri="{FF2B5EF4-FFF2-40B4-BE49-F238E27FC236}">
                <a16:creationId xmlns:a16="http://schemas.microsoft.com/office/drawing/2014/main" id="{D8DC3A24-C3DA-2200-7F0A-FA3393737E62}"/>
              </a:ext>
            </a:extLst>
          </p:cNvPr>
          <p:cNvSpPr/>
          <p:nvPr/>
        </p:nvSpPr>
        <p:spPr>
          <a:xfrm>
            <a:off x="3410712" y="1203005"/>
            <a:ext cx="2697480" cy="4160520"/>
          </a:xfrm>
          <a:prstGeom prst="rect">
            <a:avLst/>
          </a:prstGeom>
          <a:solidFill>
            <a:srgbClr val="F6F7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3" name="Text 8">
            <a:extLst>
              <a:ext uri="{FF2B5EF4-FFF2-40B4-BE49-F238E27FC236}">
                <a16:creationId xmlns:a16="http://schemas.microsoft.com/office/drawing/2014/main" id="{59B2A5C2-D758-37EB-FD1E-B726677473A4}"/>
              </a:ext>
            </a:extLst>
          </p:cNvPr>
          <p:cNvSpPr/>
          <p:nvPr/>
        </p:nvSpPr>
        <p:spPr>
          <a:xfrm>
            <a:off x="3593592" y="1427765"/>
            <a:ext cx="2331720" cy="1421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Courtesy &amp; Order</a:t>
            </a:r>
            <a:endParaRPr lang="en-US" sz="3200" dirty="0"/>
          </a:p>
        </p:txBody>
      </p:sp>
      <p:sp>
        <p:nvSpPr>
          <p:cNvPr id="34" name="Text 9">
            <a:extLst>
              <a:ext uri="{FF2B5EF4-FFF2-40B4-BE49-F238E27FC236}">
                <a16:creationId xmlns:a16="http://schemas.microsoft.com/office/drawing/2014/main" id="{E521BFF9-F36D-C738-0AAD-187F5CAE4910}"/>
              </a:ext>
            </a:extLst>
          </p:cNvPr>
          <p:cNvSpPr/>
          <p:nvPr/>
        </p:nvSpPr>
        <p:spPr>
          <a:xfrm>
            <a:off x="3639312" y="2894645"/>
            <a:ext cx="224028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700"/>
              </a:lnSpc>
              <a:buNone/>
            </a:pPr>
            <a:r>
              <a:rPr lang="en-US" sz="2400" dirty="0">
                <a:solidFill>
                  <a:srgbClr val="202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Members speak through the chair, and personal attacks or interruptions are out of order.</a:t>
            </a:r>
            <a:endParaRPr lang="en-US" sz="2400" dirty="0"/>
          </a:p>
        </p:txBody>
      </p:sp>
      <p:sp>
        <p:nvSpPr>
          <p:cNvPr id="35" name="Shape 10">
            <a:extLst>
              <a:ext uri="{FF2B5EF4-FFF2-40B4-BE49-F238E27FC236}">
                <a16:creationId xmlns:a16="http://schemas.microsoft.com/office/drawing/2014/main" id="{DAC8DA0C-E1F3-4E45-17C4-A063E2160979}"/>
              </a:ext>
            </a:extLst>
          </p:cNvPr>
          <p:cNvSpPr/>
          <p:nvPr/>
        </p:nvSpPr>
        <p:spPr>
          <a:xfrm>
            <a:off x="6364224" y="1203005"/>
            <a:ext cx="2697480" cy="4160520"/>
          </a:xfrm>
          <a:prstGeom prst="rect">
            <a:avLst/>
          </a:prstGeom>
          <a:solidFill>
            <a:srgbClr val="F6F7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8" name="Text 12">
            <a:extLst>
              <a:ext uri="{FF2B5EF4-FFF2-40B4-BE49-F238E27FC236}">
                <a16:creationId xmlns:a16="http://schemas.microsoft.com/office/drawing/2014/main" id="{FD7EA1C7-399F-62C5-4231-7B4325176911}"/>
              </a:ext>
            </a:extLst>
          </p:cNvPr>
          <p:cNvSpPr/>
          <p:nvPr/>
        </p:nvSpPr>
        <p:spPr>
          <a:xfrm>
            <a:off x="6547104" y="1427765"/>
            <a:ext cx="2331720" cy="1421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Equal Speaking</a:t>
            </a:r>
            <a:endParaRPr lang="en-US" sz="3200" dirty="0"/>
          </a:p>
        </p:txBody>
      </p:sp>
      <p:sp>
        <p:nvSpPr>
          <p:cNvPr id="39" name="Text 13">
            <a:extLst>
              <a:ext uri="{FF2B5EF4-FFF2-40B4-BE49-F238E27FC236}">
                <a16:creationId xmlns:a16="http://schemas.microsoft.com/office/drawing/2014/main" id="{2F65ECE3-259B-7EB5-C9B4-D93B69E69CF1}"/>
              </a:ext>
            </a:extLst>
          </p:cNvPr>
          <p:cNvSpPr/>
          <p:nvPr/>
        </p:nvSpPr>
        <p:spPr>
          <a:xfrm>
            <a:off x="6592824" y="2894645"/>
            <a:ext cx="224028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700"/>
              </a:lnSpc>
              <a:buNone/>
            </a:pPr>
            <a:r>
              <a:rPr lang="en-US" sz="2400" dirty="0">
                <a:solidFill>
                  <a:srgbClr val="202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member may speak twice on a motion until everyone who wants to has spoken once.</a:t>
            </a:r>
          </a:p>
        </p:txBody>
      </p:sp>
      <p:sp>
        <p:nvSpPr>
          <p:cNvPr id="40" name="Shape 14">
            <a:extLst>
              <a:ext uri="{FF2B5EF4-FFF2-40B4-BE49-F238E27FC236}">
                <a16:creationId xmlns:a16="http://schemas.microsoft.com/office/drawing/2014/main" id="{7C8DDC35-14B5-B17A-3526-93B998B6F501}"/>
              </a:ext>
            </a:extLst>
          </p:cNvPr>
          <p:cNvSpPr/>
          <p:nvPr/>
        </p:nvSpPr>
        <p:spPr>
          <a:xfrm>
            <a:off x="9317736" y="1203005"/>
            <a:ext cx="2697480" cy="4160520"/>
          </a:xfrm>
          <a:prstGeom prst="rect">
            <a:avLst/>
          </a:prstGeom>
          <a:solidFill>
            <a:srgbClr val="F6F7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3" name="Text 16">
            <a:extLst>
              <a:ext uri="{FF2B5EF4-FFF2-40B4-BE49-F238E27FC236}">
                <a16:creationId xmlns:a16="http://schemas.microsoft.com/office/drawing/2014/main" id="{47F4D4DC-32F5-E385-5B7B-D397AB19541E}"/>
              </a:ext>
            </a:extLst>
          </p:cNvPr>
          <p:cNvSpPr/>
          <p:nvPr/>
        </p:nvSpPr>
        <p:spPr>
          <a:xfrm>
            <a:off x="9500616" y="1494475"/>
            <a:ext cx="2331720" cy="13544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Minority is Heard</a:t>
            </a:r>
            <a:endParaRPr lang="en-US" sz="3200" dirty="0"/>
          </a:p>
        </p:txBody>
      </p:sp>
      <p:sp>
        <p:nvSpPr>
          <p:cNvPr id="44" name="Text 17">
            <a:extLst>
              <a:ext uri="{FF2B5EF4-FFF2-40B4-BE49-F238E27FC236}">
                <a16:creationId xmlns:a16="http://schemas.microsoft.com/office/drawing/2014/main" id="{48F25D86-1D7F-F39A-92F8-E11B71367B7C}"/>
              </a:ext>
            </a:extLst>
          </p:cNvPr>
          <p:cNvSpPr/>
          <p:nvPr/>
        </p:nvSpPr>
        <p:spPr>
          <a:xfrm>
            <a:off x="9546336" y="2894645"/>
            <a:ext cx="224028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700"/>
              </a:lnSpc>
              <a:buNone/>
            </a:pPr>
            <a:r>
              <a:rPr lang="en-US" sz="2400" dirty="0">
                <a:solidFill>
                  <a:srgbClr val="202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Majority decides, but minority viewpoints must be allowed full and fair debate first.</a:t>
            </a:r>
          </a:p>
        </p:txBody>
      </p:sp>
    </p:spTree>
    <p:extLst>
      <p:ext uri="{BB962C8B-B14F-4D97-AF65-F5344CB8AC3E}">
        <p14:creationId xmlns:p14="http://schemas.microsoft.com/office/powerpoint/2010/main" val="41897554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/>
    </mc:Choice>
    <mc:Fallback>
      <p:transition spd="slow" advClick="0" advTm="10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708EA-F5B7-FD7B-4DE7-49B9340CF3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73C0A9-8DC7-B563-C82C-645B83FEB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294290"/>
            <a:ext cx="9905998" cy="1133475"/>
          </a:xfrm>
        </p:spPr>
        <p:txBody>
          <a:bodyPr>
            <a:noAutofit/>
          </a:bodyPr>
          <a:lstStyle/>
          <a:p>
            <a:pPr algn="ctr"/>
            <a:r>
              <a:rPr lang="en-US" sz="3600" b="1" kern="0" spc="20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WHO’s WHO – </a:t>
            </a:r>
            <a:br>
              <a:rPr lang="en-US" sz="3600" b="1" kern="0" spc="20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3600" b="1" kern="0" spc="20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ROLES IN THE ROOM</a:t>
            </a:r>
            <a:br>
              <a:rPr lang="en-US" sz="3600" b="1" kern="0" spc="20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endParaRPr lang="en-US" sz="3600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5963D1-1EC4-DC25-766E-50B9899AD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774" y="1243013"/>
            <a:ext cx="11628236" cy="5614986"/>
          </a:xfrm>
        </p:spPr>
        <p:txBody>
          <a:bodyPr anchor="t">
            <a:normAutofit/>
          </a:bodyPr>
          <a:lstStyle/>
          <a:p>
            <a:pPr marL="0" indent="0">
              <a:buClr>
                <a:srgbClr val="FFC000"/>
              </a:buClr>
              <a:buNone/>
            </a:pPr>
            <a:r>
              <a:rPr lang="en-US" sz="4000" b="1" dirty="0">
                <a:effectLst/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2204BD-2E51-2101-E192-64DF583E4DC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650" b="4650"/>
          <a:stretch/>
        </p:blipFill>
        <p:spPr>
          <a:xfrm>
            <a:off x="9820317" y="5724525"/>
            <a:ext cx="2371683" cy="1133475"/>
          </a:xfrm>
          <a:prstGeom prst="rect">
            <a:avLst/>
          </a:prstGeom>
        </p:spPr>
      </p:pic>
      <p:sp>
        <p:nvSpPr>
          <p:cNvPr id="4" name="Shape 2">
            <a:extLst>
              <a:ext uri="{FF2B5EF4-FFF2-40B4-BE49-F238E27FC236}">
                <a16:creationId xmlns:a16="http://schemas.microsoft.com/office/drawing/2014/main" id="{2C439B45-46B0-FA7D-3D52-7AED4F7323AF}"/>
              </a:ext>
            </a:extLst>
          </p:cNvPr>
          <p:cNvSpPr/>
          <p:nvPr/>
        </p:nvSpPr>
        <p:spPr>
          <a:xfrm>
            <a:off x="457200" y="1388740"/>
            <a:ext cx="3611880" cy="4160520"/>
          </a:xfrm>
          <a:prstGeom prst="roundRect">
            <a:avLst>
              <a:gd name="adj" fmla="val 2025"/>
            </a:avLst>
          </a:prstGeom>
          <a:solidFill>
            <a:srgbClr val="F6F7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>
            <a:extLst>
              <a:ext uri="{FF2B5EF4-FFF2-40B4-BE49-F238E27FC236}">
                <a16:creationId xmlns:a16="http://schemas.microsoft.com/office/drawing/2014/main" id="{3C08DBFE-D0E2-7CD6-300E-E765FA294EA0}"/>
              </a:ext>
            </a:extLst>
          </p:cNvPr>
          <p:cNvSpPr/>
          <p:nvPr/>
        </p:nvSpPr>
        <p:spPr>
          <a:xfrm>
            <a:off x="777240" y="1754500"/>
            <a:ext cx="685800" cy="685800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/home/claude/rro/tie.png">
            <a:extLst>
              <a:ext uri="{FF2B5EF4-FFF2-40B4-BE49-F238E27FC236}">
                <a16:creationId xmlns:a16="http://schemas.microsoft.com/office/drawing/2014/main" id="{1EC1AE7A-678A-26B6-CEAB-ADCC8F20E3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536" y="1836796"/>
            <a:ext cx="521208" cy="521208"/>
          </a:xfrm>
          <a:prstGeom prst="rect">
            <a:avLst/>
          </a:prstGeom>
        </p:spPr>
      </p:pic>
      <p:sp>
        <p:nvSpPr>
          <p:cNvPr id="8" name="Text 4">
            <a:extLst>
              <a:ext uri="{FF2B5EF4-FFF2-40B4-BE49-F238E27FC236}">
                <a16:creationId xmlns:a16="http://schemas.microsoft.com/office/drawing/2014/main" id="{F7D26506-BD8B-7342-7607-21BECCF75FE4}"/>
              </a:ext>
            </a:extLst>
          </p:cNvPr>
          <p:cNvSpPr/>
          <p:nvPr/>
        </p:nvSpPr>
        <p:spPr>
          <a:xfrm>
            <a:off x="777240" y="2623180"/>
            <a:ext cx="2971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Chair</a:t>
            </a:r>
            <a:endParaRPr lang="en-US" sz="3200" dirty="0"/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02256029-0FF8-1121-56B0-5878A42B174C}"/>
              </a:ext>
            </a:extLst>
          </p:cNvPr>
          <p:cNvSpPr/>
          <p:nvPr/>
        </p:nvSpPr>
        <p:spPr>
          <a:xfrm>
            <a:off x="777240" y="3080380"/>
            <a:ext cx="29718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2400" dirty="0">
                <a:solidFill>
                  <a:srgbClr val="202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Presides over the meeting, recognizes speakers, keeps discussion on the pending motion, and stays neutral in debate.</a:t>
            </a:r>
            <a:endParaRPr lang="en-US" sz="2400" dirty="0"/>
          </a:p>
        </p:txBody>
      </p:sp>
      <p:sp>
        <p:nvSpPr>
          <p:cNvPr id="10" name="Shape 6">
            <a:extLst>
              <a:ext uri="{FF2B5EF4-FFF2-40B4-BE49-F238E27FC236}">
                <a16:creationId xmlns:a16="http://schemas.microsoft.com/office/drawing/2014/main" id="{9BAC8929-CB09-0472-0ED0-13A8FF440BBC}"/>
              </a:ext>
            </a:extLst>
          </p:cNvPr>
          <p:cNvSpPr/>
          <p:nvPr/>
        </p:nvSpPr>
        <p:spPr>
          <a:xfrm>
            <a:off x="4343400" y="1388740"/>
            <a:ext cx="3611880" cy="4160520"/>
          </a:xfrm>
          <a:prstGeom prst="roundRect">
            <a:avLst>
              <a:gd name="adj" fmla="val 2025"/>
            </a:avLst>
          </a:prstGeom>
          <a:solidFill>
            <a:srgbClr val="F6F7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7">
            <a:extLst>
              <a:ext uri="{FF2B5EF4-FFF2-40B4-BE49-F238E27FC236}">
                <a16:creationId xmlns:a16="http://schemas.microsoft.com/office/drawing/2014/main" id="{38839C7C-1366-6EF8-A299-2A93424B0CA9}"/>
              </a:ext>
            </a:extLst>
          </p:cNvPr>
          <p:cNvSpPr/>
          <p:nvPr/>
        </p:nvSpPr>
        <p:spPr>
          <a:xfrm>
            <a:off x="4663440" y="1754500"/>
            <a:ext cx="685800" cy="685800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/home/claude/rro/clipboard.png">
            <a:extLst>
              <a:ext uri="{FF2B5EF4-FFF2-40B4-BE49-F238E27FC236}">
                <a16:creationId xmlns:a16="http://schemas.microsoft.com/office/drawing/2014/main" id="{643F30F5-166E-D228-099D-9069A6C7E5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5736" y="1836796"/>
            <a:ext cx="521208" cy="521208"/>
          </a:xfrm>
          <a:prstGeom prst="rect">
            <a:avLst/>
          </a:prstGeom>
        </p:spPr>
      </p:pic>
      <p:sp>
        <p:nvSpPr>
          <p:cNvPr id="13" name="Text 8">
            <a:extLst>
              <a:ext uri="{FF2B5EF4-FFF2-40B4-BE49-F238E27FC236}">
                <a16:creationId xmlns:a16="http://schemas.microsoft.com/office/drawing/2014/main" id="{96288E11-C35C-F8BA-3C87-428C0F17D1E4}"/>
              </a:ext>
            </a:extLst>
          </p:cNvPr>
          <p:cNvSpPr/>
          <p:nvPr/>
        </p:nvSpPr>
        <p:spPr>
          <a:xfrm>
            <a:off x="4663440" y="2623180"/>
            <a:ext cx="2971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Secretary</a:t>
            </a:r>
            <a:endParaRPr lang="en-US" sz="3200" dirty="0"/>
          </a:p>
        </p:txBody>
      </p:sp>
      <p:sp>
        <p:nvSpPr>
          <p:cNvPr id="14" name="Text 9">
            <a:extLst>
              <a:ext uri="{FF2B5EF4-FFF2-40B4-BE49-F238E27FC236}">
                <a16:creationId xmlns:a16="http://schemas.microsoft.com/office/drawing/2014/main" id="{E0E01F68-B50D-3626-F771-6EA30ED23D60}"/>
              </a:ext>
            </a:extLst>
          </p:cNvPr>
          <p:cNvSpPr/>
          <p:nvPr/>
        </p:nvSpPr>
        <p:spPr>
          <a:xfrm>
            <a:off x="4663440" y="3080380"/>
            <a:ext cx="29718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2400" dirty="0">
                <a:solidFill>
                  <a:srgbClr val="202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Records the minutes, tracks motions and their outcomes, and keeps the official written record of the meeting.</a:t>
            </a:r>
            <a:endParaRPr lang="en-US" sz="2400" dirty="0"/>
          </a:p>
        </p:txBody>
      </p:sp>
      <p:sp>
        <p:nvSpPr>
          <p:cNvPr id="15" name="Shape 10">
            <a:extLst>
              <a:ext uri="{FF2B5EF4-FFF2-40B4-BE49-F238E27FC236}">
                <a16:creationId xmlns:a16="http://schemas.microsoft.com/office/drawing/2014/main" id="{7D90B6D5-EE3A-FBD4-EFCD-9F6C7395E1EE}"/>
              </a:ext>
            </a:extLst>
          </p:cNvPr>
          <p:cNvSpPr/>
          <p:nvPr/>
        </p:nvSpPr>
        <p:spPr>
          <a:xfrm>
            <a:off x="8229600" y="1388740"/>
            <a:ext cx="3611880" cy="4160520"/>
          </a:xfrm>
          <a:prstGeom prst="roundRect">
            <a:avLst>
              <a:gd name="adj" fmla="val 2025"/>
            </a:avLst>
          </a:prstGeom>
          <a:solidFill>
            <a:srgbClr val="F6F7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1">
            <a:extLst>
              <a:ext uri="{FF2B5EF4-FFF2-40B4-BE49-F238E27FC236}">
                <a16:creationId xmlns:a16="http://schemas.microsoft.com/office/drawing/2014/main" id="{6C28BDCE-1BD8-6E17-FD5D-5EF582D9CA09}"/>
              </a:ext>
            </a:extLst>
          </p:cNvPr>
          <p:cNvSpPr/>
          <p:nvPr/>
        </p:nvSpPr>
        <p:spPr>
          <a:xfrm>
            <a:off x="8549640" y="1754500"/>
            <a:ext cx="685800" cy="685800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/home/claude/rro/users.png">
            <a:extLst>
              <a:ext uri="{FF2B5EF4-FFF2-40B4-BE49-F238E27FC236}">
                <a16:creationId xmlns:a16="http://schemas.microsoft.com/office/drawing/2014/main" id="{C3BB8F75-58EA-C335-A803-EDF4413B0C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31936" y="1836796"/>
            <a:ext cx="521208" cy="521208"/>
          </a:xfrm>
          <a:prstGeom prst="rect">
            <a:avLst/>
          </a:prstGeom>
        </p:spPr>
      </p:pic>
      <p:sp>
        <p:nvSpPr>
          <p:cNvPr id="18" name="Text 12">
            <a:extLst>
              <a:ext uri="{FF2B5EF4-FFF2-40B4-BE49-F238E27FC236}">
                <a16:creationId xmlns:a16="http://schemas.microsoft.com/office/drawing/2014/main" id="{CB0DA469-0824-A73F-F62A-5821804E0D32}"/>
              </a:ext>
            </a:extLst>
          </p:cNvPr>
          <p:cNvSpPr/>
          <p:nvPr/>
        </p:nvSpPr>
        <p:spPr>
          <a:xfrm>
            <a:off x="8549640" y="2623180"/>
            <a:ext cx="2971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Members</a:t>
            </a:r>
            <a:endParaRPr lang="en-US" sz="3200" dirty="0"/>
          </a:p>
        </p:txBody>
      </p:sp>
      <p:sp>
        <p:nvSpPr>
          <p:cNvPr id="19" name="Text 13">
            <a:extLst>
              <a:ext uri="{FF2B5EF4-FFF2-40B4-BE49-F238E27FC236}">
                <a16:creationId xmlns:a16="http://schemas.microsoft.com/office/drawing/2014/main" id="{B0D4B2B4-89C8-4ABC-D724-78ABD6247ADF}"/>
              </a:ext>
            </a:extLst>
          </p:cNvPr>
          <p:cNvSpPr/>
          <p:nvPr/>
        </p:nvSpPr>
        <p:spPr>
          <a:xfrm>
            <a:off x="8549640" y="3080380"/>
            <a:ext cx="29718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2400" dirty="0">
                <a:solidFill>
                  <a:srgbClr val="202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Make and second motions, debate the issues, and vote — the group's actual decision-making power.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907310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/>
    </mc:Choice>
    <mc:Fallback>
      <p:transition spd="slow" advClick="0" advTm="10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35156A-BAB2-B693-E006-AC6CA5E3E9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DDED0-ADD3-4651-E4EB-07676D232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294290"/>
            <a:ext cx="9905998" cy="462455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FFC000"/>
                </a:solidFill>
              </a:rPr>
              <a:t>The Chair’s Role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958395-4982-56C6-4BBB-2314038413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774" y="756744"/>
            <a:ext cx="11628236" cy="6101255"/>
          </a:xfrm>
        </p:spPr>
        <p:txBody>
          <a:bodyPr anchor="t">
            <a:normAutofit fontScale="92500" lnSpcReduction="10000"/>
          </a:bodyPr>
          <a:lstStyle/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Call the meeting to order and establish the presence of a quorum.</a:t>
            </a:r>
          </a:p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Recognize members before they speak.</a:t>
            </a:r>
          </a:p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State motions clearly so everyone knows what is being considered.</a:t>
            </a:r>
          </a:p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Maintain order and enforce the adopted rules.</a:t>
            </a:r>
          </a:p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Remain impartial while presiding.</a:t>
            </a:r>
          </a:p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Announce the result of each vote and move the meeting to the next item.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E91E0E-CBE1-BD85-5931-DBF90AAC4C8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650" b="4650"/>
          <a:stretch/>
        </p:blipFill>
        <p:spPr>
          <a:xfrm>
            <a:off x="9820317" y="5724525"/>
            <a:ext cx="2371683" cy="11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4985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/>
    </mc:Choice>
    <mc:Fallback>
      <p:transition spd="slow" advClick="0" advTm="10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BBB105-A8CA-7365-E0F4-99D3E68E1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911DDC-6CC2-DF36-BD20-A8896CDAD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294290"/>
            <a:ext cx="9905998" cy="462455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FFC000"/>
                </a:solidFill>
              </a:rPr>
              <a:t>The MEMBERS’ Role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451765-9CD1-5EEF-568D-8D37198DB4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774" y="756744"/>
            <a:ext cx="11628236" cy="6101255"/>
          </a:xfrm>
        </p:spPr>
        <p:txBody>
          <a:bodyPr anchor="t">
            <a:normAutofit lnSpcReduction="10000"/>
          </a:bodyPr>
          <a:lstStyle/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Wait to be recognized by the chair before speaking.</a:t>
            </a:r>
          </a:p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Keep remarks relevant to the pending question.</a:t>
            </a:r>
          </a:p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Address comments through the chair.</a:t>
            </a:r>
          </a:p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Follow time limits and other adopted meeting rules.</a:t>
            </a:r>
          </a:p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Use motions to bring business before the assembly.</a:t>
            </a:r>
          </a:p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Respect the result of a vote.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672A40-0D47-2910-CFC1-0D69699DB7B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650" b="4650"/>
          <a:stretch/>
        </p:blipFill>
        <p:spPr>
          <a:xfrm>
            <a:off x="9820317" y="5724525"/>
            <a:ext cx="2371683" cy="11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2454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/>
    </mc:Choice>
    <mc:Fallback>
      <p:transition spd="slow" advClick="0" advTm="10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048A58-4885-397F-ADEA-4EC94D53F1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2F4FE-4D0E-113C-2CB0-5C517AF35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294290"/>
            <a:ext cx="9905998" cy="462455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FFC000"/>
                </a:solidFill>
              </a:rPr>
              <a:t>Before business can be conducted – Quorum must be established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FDAC23-1089-9AA9-FB14-7863F1C2DC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774" y="1357313"/>
            <a:ext cx="11628236" cy="5500686"/>
          </a:xfrm>
        </p:spPr>
        <p:txBody>
          <a:bodyPr anchor="t">
            <a:normAutofit fontScale="92500" lnSpcReduction="10000"/>
          </a:bodyPr>
          <a:lstStyle/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A quorum is the minimum number of members who must be present to conduct business.</a:t>
            </a:r>
          </a:p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The organization's bylaws normally establish the quorum requirement.</a:t>
            </a:r>
          </a:p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The chair should determine whether a quorum is present before substantive business begins.</a:t>
            </a:r>
          </a:p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If there is no quorum, the assembly generally cannot conduct ordinary business.</a:t>
            </a:r>
          </a:p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Always check your bylaws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2E0AAE-A886-B12B-A5F5-1018D4B4626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650" b="4650"/>
          <a:stretch/>
        </p:blipFill>
        <p:spPr>
          <a:xfrm>
            <a:off x="9820317" y="5724525"/>
            <a:ext cx="2371683" cy="11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8677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/>
    </mc:Choice>
    <mc:Fallback>
      <p:transition spd="slow" advClick="0" advTm="10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9FE77A65-097D-6561-BF0A-AB375BAA2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89FFFA-2BEA-FA3B-0D34-E7356A7355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09056"/>
            <a:ext cx="12192000" cy="2981623"/>
          </a:xfrm>
        </p:spPr>
        <p:txBody>
          <a:bodyPr anchor="t">
            <a:normAutofit/>
          </a:bodyPr>
          <a:lstStyle/>
          <a:p>
            <a:r>
              <a:rPr lang="en-US" dirty="0"/>
              <a:t>Welcome to THE VFW DEPT of Indiana </a:t>
            </a:r>
            <a:br>
              <a:rPr lang="en-US" dirty="0"/>
            </a:br>
            <a:r>
              <a:rPr lang="en-US" b="1" dirty="0">
                <a:solidFill>
                  <a:srgbClr val="FFC000"/>
                </a:solidFill>
              </a:rPr>
              <a:t>Post quartermaster Training</a:t>
            </a:r>
            <a:br>
              <a:rPr lang="en-US" dirty="0"/>
            </a:br>
            <a:r>
              <a:rPr lang="en-US" dirty="0"/>
              <a:t>Tuesday, August 11, 2026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0FE15AC-1E49-F5EA-3E1D-D122E4AAB85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6643" b="25565"/>
          <a:stretch/>
        </p:blipFill>
        <p:spPr>
          <a:xfrm>
            <a:off x="268610" y="5334170"/>
            <a:ext cx="2371683" cy="1133475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725A0501-BB31-E731-244E-5DDCA010AE05}"/>
              </a:ext>
            </a:extLst>
          </p:cNvPr>
          <p:cNvSpPr txBox="1">
            <a:spLocks/>
          </p:cNvSpPr>
          <p:nvPr/>
        </p:nvSpPr>
        <p:spPr>
          <a:xfrm>
            <a:off x="7388352" y="3659027"/>
            <a:ext cx="4627750" cy="2981623"/>
          </a:xfrm>
          <a:prstGeom prst="rect">
            <a:avLst/>
          </a:prstGeom>
          <a:ln w="47625">
            <a:solidFill>
              <a:srgbClr val="00B0F0"/>
            </a:solidFill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21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8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6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4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4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solidFill>
                  <a:srgbClr val="FFC000"/>
                </a:solidFill>
              </a:rPr>
              <a:t>MUSIC is playing in the background. Waiting for People to Show will End in approximately: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4 MINUTES</a:t>
            </a:r>
            <a:endParaRPr lang="en-US" sz="2000" b="1" dirty="0">
              <a:solidFill>
                <a:schemeClr val="bg1"/>
              </a:solidFill>
            </a:endParaRPr>
          </a:p>
          <a:p>
            <a:endParaRPr lang="en-US" sz="3200" dirty="0">
              <a:solidFill>
                <a:srgbClr val="00B0F0"/>
              </a:solidFill>
              <a:effectLst/>
            </a:endParaRPr>
          </a:p>
          <a:p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694BF651-D97E-6ED0-9003-FD3D4C9EA2E6}"/>
              </a:ext>
            </a:extLst>
          </p:cNvPr>
          <p:cNvSpPr txBox="1">
            <a:spLocks/>
          </p:cNvSpPr>
          <p:nvPr/>
        </p:nvSpPr>
        <p:spPr>
          <a:xfrm>
            <a:off x="-1" y="2637276"/>
            <a:ext cx="12191999" cy="97074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21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8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6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4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4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0" b="1" dirty="0">
                <a:effectLst/>
                <a:highlight>
                  <a:srgbClr val="0000FF"/>
                </a:highlight>
              </a:rPr>
              <a:t>NO Participants at Start Time– Waiting for People to Show</a:t>
            </a:r>
          </a:p>
          <a:p>
            <a:r>
              <a:rPr lang="en-US" sz="9000" b="1" dirty="0">
                <a:solidFill>
                  <a:srgbClr val="00B0F0"/>
                </a:solidFill>
                <a:effectLst/>
                <a:highlight>
                  <a:srgbClr val="0000FF"/>
                </a:highlight>
              </a:rPr>
              <a:t>(until meeting time +15 minutes)</a:t>
            </a:r>
            <a:endParaRPr lang="en-US" sz="9000" dirty="0">
              <a:solidFill>
                <a:srgbClr val="00B0F0"/>
              </a:solidFill>
              <a:effectLst/>
            </a:endParaRPr>
          </a:p>
          <a:p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E2F5D0E6-B92F-F5B7-2050-3BD6E1F958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65653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457A2C-2535-2CAC-BBD7-E09F7115AE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8F862-D8DF-225E-625D-F041BAEE5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294290"/>
            <a:ext cx="9905998" cy="1133475"/>
          </a:xfrm>
        </p:spPr>
        <p:txBody>
          <a:bodyPr>
            <a:noAutofit/>
          </a:bodyPr>
          <a:lstStyle/>
          <a:p>
            <a:pPr algn="ctr"/>
            <a:r>
              <a:rPr lang="en-US" sz="3600" b="1" kern="0" spc="20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TO MAKE SOMETHING HAPPEN – </a:t>
            </a:r>
            <a:br>
              <a:rPr lang="en-US" sz="3600" b="1" kern="0" spc="20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3600" b="1" kern="0" spc="20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LIFE CYCLE of a Motion</a:t>
            </a:r>
            <a:br>
              <a:rPr lang="en-US" sz="3600" b="1" kern="0" spc="20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endParaRPr lang="en-US" sz="3600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EE2FE2-1C07-C5AD-87BE-8484C39AF0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774" y="1243013"/>
            <a:ext cx="11628236" cy="5614986"/>
          </a:xfrm>
        </p:spPr>
        <p:txBody>
          <a:bodyPr anchor="t">
            <a:normAutofit/>
          </a:bodyPr>
          <a:lstStyle/>
          <a:p>
            <a:pPr marL="0" indent="0">
              <a:buClr>
                <a:srgbClr val="FFC000"/>
              </a:buClr>
              <a:buNone/>
            </a:pPr>
            <a:r>
              <a:rPr lang="en-US" sz="4000" b="1" dirty="0">
                <a:effectLst/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E68C630-1C60-EDE4-61B3-9F153C99096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650" b="4650"/>
          <a:stretch/>
        </p:blipFill>
        <p:spPr>
          <a:xfrm>
            <a:off x="9820317" y="5724525"/>
            <a:ext cx="2371683" cy="1133475"/>
          </a:xfrm>
          <a:prstGeom prst="rect">
            <a:avLst/>
          </a:prstGeom>
        </p:spPr>
      </p:pic>
      <p:sp>
        <p:nvSpPr>
          <p:cNvPr id="20" name="Shape 2">
            <a:extLst>
              <a:ext uri="{FF2B5EF4-FFF2-40B4-BE49-F238E27FC236}">
                <a16:creationId xmlns:a16="http://schemas.microsoft.com/office/drawing/2014/main" id="{8F16ECDF-A61F-16BE-81E1-58A80CA45C64}"/>
              </a:ext>
            </a:extLst>
          </p:cNvPr>
          <p:cNvSpPr/>
          <p:nvPr/>
        </p:nvSpPr>
        <p:spPr>
          <a:xfrm>
            <a:off x="777240" y="2468880"/>
            <a:ext cx="11247120" cy="0"/>
          </a:xfrm>
          <a:prstGeom prst="line">
            <a:avLst/>
          </a:prstGeom>
          <a:noFill/>
          <a:ln w="254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3">
            <a:extLst>
              <a:ext uri="{FF2B5EF4-FFF2-40B4-BE49-F238E27FC236}">
                <a16:creationId xmlns:a16="http://schemas.microsoft.com/office/drawing/2014/main" id="{BF378018-3450-18AE-C508-7BF20F14091F}"/>
              </a:ext>
            </a:extLst>
          </p:cNvPr>
          <p:cNvSpPr/>
          <p:nvPr/>
        </p:nvSpPr>
        <p:spPr>
          <a:xfrm>
            <a:off x="1179576" y="2148840"/>
            <a:ext cx="640080" cy="640080"/>
          </a:xfrm>
          <a:prstGeom prst="ellipse">
            <a:avLst/>
          </a:prstGeom>
          <a:solidFill>
            <a:srgbClr val="1E2761"/>
          </a:solidFill>
          <a:ln w="25400">
            <a:solidFill>
              <a:srgbClr val="D4AF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4">
            <a:extLst>
              <a:ext uri="{FF2B5EF4-FFF2-40B4-BE49-F238E27FC236}">
                <a16:creationId xmlns:a16="http://schemas.microsoft.com/office/drawing/2014/main" id="{BD067954-BD0F-3BB4-F40F-746AEC856612}"/>
              </a:ext>
            </a:extLst>
          </p:cNvPr>
          <p:cNvSpPr/>
          <p:nvPr/>
        </p:nvSpPr>
        <p:spPr>
          <a:xfrm>
            <a:off x="1179576" y="214884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200" dirty="0"/>
          </a:p>
        </p:txBody>
      </p:sp>
      <p:sp>
        <p:nvSpPr>
          <p:cNvPr id="23" name="Text 5">
            <a:extLst>
              <a:ext uri="{FF2B5EF4-FFF2-40B4-BE49-F238E27FC236}">
                <a16:creationId xmlns:a16="http://schemas.microsoft.com/office/drawing/2014/main" id="{E2E134A9-67E4-16AA-F275-69FD65C2EE36}"/>
              </a:ext>
            </a:extLst>
          </p:cNvPr>
          <p:cNvSpPr/>
          <p:nvPr/>
        </p:nvSpPr>
        <p:spPr>
          <a:xfrm>
            <a:off x="457200" y="2971800"/>
            <a:ext cx="2084832" cy="594360"/>
          </a:xfrm>
          <a:prstGeom prst="rect">
            <a:avLst/>
          </a:prstGeom>
          <a:solidFill>
            <a:schemeClr val="tx1"/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Member Moves</a:t>
            </a:r>
            <a:endParaRPr lang="en-US" sz="2000" dirty="0"/>
          </a:p>
        </p:txBody>
      </p:sp>
      <p:sp>
        <p:nvSpPr>
          <p:cNvPr id="24" name="Text 6">
            <a:extLst>
              <a:ext uri="{FF2B5EF4-FFF2-40B4-BE49-F238E27FC236}">
                <a16:creationId xmlns:a16="http://schemas.microsoft.com/office/drawing/2014/main" id="{FF8926D3-232D-49A2-F18C-11AA145DCC40}"/>
              </a:ext>
            </a:extLst>
          </p:cNvPr>
          <p:cNvSpPr/>
          <p:nvPr/>
        </p:nvSpPr>
        <p:spPr>
          <a:xfrm>
            <a:off x="502920" y="3691895"/>
            <a:ext cx="1993392" cy="1923092"/>
          </a:xfrm>
          <a:prstGeom prst="rect">
            <a:avLst/>
          </a:prstGeom>
          <a:solidFill>
            <a:schemeClr val="tx1"/>
          </a:solidFill>
          <a:ln/>
        </p:spPr>
        <p:txBody>
          <a:bodyPr wrap="square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2000" dirty="0">
                <a:solidFill>
                  <a:srgbClr val="202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member is recognized by the chair and says, "I move that..."</a:t>
            </a:r>
            <a:endParaRPr lang="en-US" sz="2000" dirty="0"/>
          </a:p>
        </p:txBody>
      </p:sp>
      <p:sp>
        <p:nvSpPr>
          <p:cNvPr id="25" name="Shape 7">
            <a:extLst>
              <a:ext uri="{FF2B5EF4-FFF2-40B4-BE49-F238E27FC236}">
                <a16:creationId xmlns:a16="http://schemas.microsoft.com/office/drawing/2014/main" id="{1DAE563C-FE64-7992-7A17-247582E0C68B}"/>
              </a:ext>
            </a:extLst>
          </p:cNvPr>
          <p:cNvSpPr/>
          <p:nvPr/>
        </p:nvSpPr>
        <p:spPr>
          <a:xfrm>
            <a:off x="3438144" y="2148840"/>
            <a:ext cx="640080" cy="640080"/>
          </a:xfrm>
          <a:prstGeom prst="ellipse">
            <a:avLst/>
          </a:prstGeom>
          <a:solidFill>
            <a:srgbClr val="1E2761"/>
          </a:solidFill>
          <a:ln w="25400">
            <a:solidFill>
              <a:srgbClr val="D4AF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8">
            <a:extLst>
              <a:ext uri="{FF2B5EF4-FFF2-40B4-BE49-F238E27FC236}">
                <a16:creationId xmlns:a16="http://schemas.microsoft.com/office/drawing/2014/main" id="{315D00A2-A026-2C2E-0BC7-F61707A1B51D}"/>
              </a:ext>
            </a:extLst>
          </p:cNvPr>
          <p:cNvSpPr/>
          <p:nvPr/>
        </p:nvSpPr>
        <p:spPr>
          <a:xfrm>
            <a:off x="3438144" y="214884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200" dirty="0"/>
          </a:p>
        </p:txBody>
      </p:sp>
      <p:sp>
        <p:nvSpPr>
          <p:cNvPr id="27" name="Text 9">
            <a:extLst>
              <a:ext uri="{FF2B5EF4-FFF2-40B4-BE49-F238E27FC236}">
                <a16:creationId xmlns:a16="http://schemas.microsoft.com/office/drawing/2014/main" id="{EEA450E9-E311-E455-F32C-BE20B81711D6}"/>
              </a:ext>
            </a:extLst>
          </p:cNvPr>
          <p:cNvSpPr/>
          <p:nvPr/>
        </p:nvSpPr>
        <p:spPr>
          <a:xfrm>
            <a:off x="2715768" y="2971800"/>
            <a:ext cx="2084832" cy="594360"/>
          </a:xfrm>
          <a:prstGeom prst="rect">
            <a:avLst/>
          </a:prstGeom>
          <a:solidFill>
            <a:schemeClr val="tx1"/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Motion Seconded</a:t>
            </a:r>
            <a:endParaRPr lang="en-US" sz="2000" dirty="0"/>
          </a:p>
        </p:txBody>
      </p:sp>
      <p:sp>
        <p:nvSpPr>
          <p:cNvPr id="28" name="Text 10">
            <a:extLst>
              <a:ext uri="{FF2B5EF4-FFF2-40B4-BE49-F238E27FC236}">
                <a16:creationId xmlns:a16="http://schemas.microsoft.com/office/drawing/2014/main" id="{F6F6DBC1-74FD-8B7F-9473-BEDC313EF60E}"/>
              </a:ext>
            </a:extLst>
          </p:cNvPr>
          <p:cNvSpPr/>
          <p:nvPr/>
        </p:nvSpPr>
        <p:spPr>
          <a:xfrm>
            <a:off x="2761488" y="3691895"/>
            <a:ext cx="1993392" cy="1923092"/>
          </a:xfrm>
          <a:prstGeom prst="rect">
            <a:avLst/>
          </a:prstGeom>
          <a:solidFill>
            <a:schemeClr val="tx1"/>
          </a:solidFill>
          <a:ln/>
        </p:spPr>
        <p:txBody>
          <a:bodyPr wrap="square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2000" dirty="0">
                <a:solidFill>
                  <a:srgbClr val="202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Another member seconds it, showing more than one person wants it discussed.</a:t>
            </a:r>
            <a:endParaRPr lang="en-US" sz="2000" dirty="0"/>
          </a:p>
        </p:txBody>
      </p:sp>
      <p:sp>
        <p:nvSpPr>
          <p:cNvPr id="29" name="Shape 11">
            <a:extLst>
              <a:ext uri="{FF2B5EF4-FFF2-40B4-BE49-F238E27FC236}">
                <a16:creationId xmlns:a16="http://schemas.microsoft.com/office/drawing/2014/main" id="{56E192CB-B1FF-44F3-C3B5-D42B9B83D456}"/>
              </a:ext>
            </a:extLst>
          </p:cNvPr>
          <p:cNvSpPr/>
          <p:nvPr/>
        </p:nvSpPr>
        <p:spPr>
          <a:xfrm>
            <a:off x="5696712" y="2148840"/>
            <a:ext cx="640080" cy="640080"/>
          </a:xfrm>
          <a:prstGeom prst="ellipse">
            <a:avLst/>
          </a:prstGeom>
          <a:solidFill>
            <a:srgbClr val="1E2761"/>
          </a:solidFill>
          <a:ln w="25400">
            <a:solidFill>
              <a:srgbClr val="D4AF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12">
            <a:extLst>
              <a:ext uri="{FF2B5EF4-FFF2-40B4-BE49-F238E27FC236}">
                <a16:creationId xmlns:a16="http://schemas.microsoft.com/office/drawing/2014/main" id="{8F2F0D5A-39A9-B760-AB5B-5231064A5DA3}"/>
              </a:ext>
            </a:extLst>
          </p:cNvPr>
          <p:cNvSpPr/>
          <p:nvPr/>
        </p:nvSpPr>
        <p:spPr>
          <a:xfrm>
            <a:off x="5696712" y="214884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200" dirty="0"/>
          </a:p>
        </p:txBody>
      </p:sp>
      <p:sp>
        <p:nvSpPr>
          <p:cNvPr id="31" name="Text 13">
            <a:extLst>
              <a:ext uri="{FF2B5EF4-FFF2-40B4-BE49-F238E27FC236}">
                <a16:creationId xmlns:a16="http://schemas.microsoft.com/office/drawing/2014/main" id="{9068F474-D0BA-9092-7D6A-7CFFF07F3E31}"/>
              </a:ext>
            </a:extLst>
          </p:cNvPr>
          <p:cNvSpPr/>
          <p:nvPr/>
        </p:nvSpPr>
        <p:spPr>
          <a:xfrm>
            <a:off x="4974336" y="2971800"/>
            <a:ext cx="2084832" cy="594360"/>
          </a:xfrm>
          <a:prstGeom prst="rect">
            <a:avLst/>
          </a:prstGeom>
          <a:solidFill>
            <a:schemeClr val="tx1"/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Chair States It</a:t>
            </a:r>
            <a:endParaRPr lang="en-US" sz="2000" dirty="0"/>
          </a:p>
        </p:txBody>
      </p:sp>
      <p:sp>
        <p:nvSpPr>
          <p:cNvPr id="32" name="Text 14">
            <a:extLst>
              <a:ext uri="{FF2B5EF4-FFF2-40B4-BE49-F238E27FC236}">
                <a16:creationId xmlns:a16="http://schemas.microsoft.com/office/drawing/2014/main" id="{7A4F2D3E-CD17-906A-2CEE-08864DA0509D}"/>
              </a:ext>
            </a:extLst>
          </p:cNvPr>
          <p:cNvSpPr/>
          <p:nvPr/>
        </p:nvSpPr>
        <p:spPr>
          <a:xfrm>
            <a:off x="5020056" y="3691895"/>
            <a:ext cx="1993392" cy="1923092"/>
          </a:xfrm>
          <a:prstGeom prst="rect">
            <a:avLst/>
          </a:prstGeom>
          <a:solidFill>
            <a:schemeClr val="tx1"/>
          </a:solidFill>
          <a:ln/>
        </p:spPr>
        <p:txBody>
          <a:bodyPr wrap="square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2000" dirty="0">
                <a:solidFill>
                  <a:srgbClr val="202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chair restates the motion so everyone is debating the same wording.</a:t>
            </a:r>
            <a:endParaRPr lang="en-US" sz="2000" dirty="0"/>
          </a:p>
        </p:txBody>
      </p:sp>
      <p:sp>
        <p:nvSpPr>
          <p:cNvPr id="33" name="Shape 15">
            <a:extLst>
              <a:ext uri="{FF2B5EF4-FFF2-40B4-BE49-F238E27FC236}">
                <a16:creationId xmlns:a16="http://schemas.microsoft.com/office/drawing/2014/main" id="{A65BD9C4-898F-6768-C57C-6C79AB36F227}"/>
              </a:ext>
            </a:extLst>
          </p:cNvPr>
          <p:cNvSpPr/>
          <p:nvPr/>
        </p:nvSpPr>
        <p:spPr>
          <a:xfrm>
            <a:off x="7955280" y="2148840"/>
            <a:ext cx="640080" cy="640080"/>
          </a:xfrm>
          <a:prstGeom prst="ellipse">
            <a:avLst/>
          </a:prstGeom>
          <a:solidFill>
            <a:srgbClr val="1E2761"/>
          </a:solidFill>
          <a:ln w="25400">
            <a:solidFill>
              <a:srgbClr val="D4AF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16">
            <a:extLst>
              <a:ext uri="{FF2B5EF4-FFF2-40B4-BE49-F238E27FC236}">
                <a16:creationId xmlns:a16="http://schemas.microsoft.com/office/drawing/2014/main" id="{CEA6EE8C-5899-66DF-6EDE-ACC823397429}"/>
              </a:ext>
            </a:extLst>
          </p:cNvPr>
          <p:cNvSpPr/>
          <p:nvPr/>
        </p:nvSpPr>
        <p:spPr>
          <a:xfrm>
            <a:off x="7955280" y="214884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200" dirty="0"/>
          </a:p>
        </p:txBody>
      </p:sp>
      <p:sp>
        <p:nvSpPr>
          <p:cNvPr id="35" name="Text 17">
            <a:extLst>
              <a:ext uri="{FF2B5EF4-FFF2-40B4-BE49-F238E27FC236}">
                <a16:creationId xmlns:a16="http://schemas.microsoft.com/office/drawing/2014/main" id="{79610960-D321-86EC-0E45-E2EEDFD9E38E}"/>
              </a:ext>
            </a:extLst>
          </p:cNvPr>
          <p:cNvSpPr/>
          <p:nvPr/>
        </p:nvSpPr>
        <p:spPr>
          <a:xfrm>
            <a:off x="7232904" y="2971800"/>
            <a:ext cx="2084832" cy="594360"/>
          </a:xfrm>
          <a:prstGeom prst="rect">
            <a:avLst/>
          </a:prstGeom>
          <a:solidFill>
            <a:schemeClr val="tx1"/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Members Debate</a:t>
            </a:r>
            <a:endParaRPr lang="en-US" sz="2000" dirty="0"/>
          </a:p>
        </p:txBody>
      </p:sp>
      <p:sp>
        <p:nvSpPr>
          <p:cNvPr id="36" name="Text 18">
            <a:extLst>
              <a:ext uri="{FF2B5EF4-FFF2-40B4-BE49-F238E27FC236}">
                <a16:creationId xmlns:a16="http://schemas.microsoft.com/office/drawing/2014/main" id="{870991F7-B199-49E8-DF02-E49EEC1CBD09}"/>
              </a:ext>
            </a:extLst>
          </p:cNvPr>
          <p:cNvSpPr/>
          <p:nvPr/>
        </p:nvSpPr>
        <p:spPr>
          <a:xfrm>
            <a:off x="7278624" y="3691895"/>
            <a:ext cx="1993392" cy="1923092"/>
          </a:xfrm>
          <a:prstGeom prst="rect">
            <a:avLst/>
          </a:prstGeom>
          <a:solidFill>
            <a:schemeClr val="tx1"/>
          </a:solidFill>
          <a:ln/>
        </p:spPr>
        <p:txBody>
          <a:bodyPr wrap="square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2000" dirty="0">
                <a:solidFill>
                  <a:srgbClr val="202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Members speak for and against, alternating sides where possible.</a:t>
            </a:r>
            <a:endParaRPr lang="en-US" sz="2000" dirty="0"/>
          </a:p>
        </p:txBody>
      </p:sp>
      <p:sp>
        <p:nvSpPr>
          <p:cNvPr id="37" name="Shape 19">
            <a:extLst>
              <a:ext uri="{FF2B5EF4-FFF2-40B4-BE49-F238E27FC236}">
                <a16:creationId xmlns:a16="http://schemas.microsoft.com/office/drawing/2014/main" id="{FC1E6219-BC8B-1BA9-53D4-4FBB2025446D}"/>
              </a:ext>
            </a:extLst>
          </p:cNvPr>
          <p:cNvSpPr/>
          <p:nvPr/>
        </p:nvSpPr>
        <p:spPr>
          <a:xfrm>
            <a:off x="10213848" y="2148840"/>
            <a:ext cx="640080" cy="640080"/>
          </a:xfrm>
          <a:prstGeom prst="ellipse">
            <a:avLst/>
          </a:prstGeom>
          <a:solidFill>
            <a:srgbClr val="1E2761"/>
          </a:solidFill>
          <a:ln w="25400">
            <a:solidFill>
              <a:srgbClr val="D4AF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20">
            <a:extLst>
              <a:ext uri="{FF2B5EF4-FFF2-40B4-BE49-F238E27FC236}">
                <a16:creationId xmlns:a16="http://schemas.microsoft.com/office/drawing/2014/main" id="{0036AA72-275D-54A8-BE1A-FA03F66224F6}"/>
              </a:ext>
            </a:extLst>
          </p:cNvPr>
          <p:cNvSpPr/>
          <p:nvPr/>
        </p:nvSpPr>
        <p:spPr>
          <a:xfrm>
            <a:off x="10213848" y="214884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2200" dirty="0"/>
          </a:p>
        </p:txBody>
      </p:sp>
      <p:sp>
        <p:nvSpPr>
          <p:cNvPr id="39" name="Text 21">
            <a:extLst>
              <a:ext uri="{FF2B5EF4-FFF2-40B4-BE49-F238E27FC236}">
                <a16:creationId xmlns:a16="http://schemas.microsoft.com/office/drawing/2014/main" id="{B2AA0207-9FD4-2F30-8824-C52B563095F2}"/>
              </a:ext>
            </a:extLst>
          </p:cNvPr>
          <p:cNvSpPr/>
          <p:nvPr/>
        </p:nvSpPr>
        <p:spPr>
          <a:xfrm>
            <a:off x="9491472" y="2971800"/>
            <a:ext cx="2084832" cy="594360"/>
          </a:xfrm>
          <a:prstGeom prst="rect">
            <a:avLst/>
          </a:prstGeom>
          <a:solidFill>
            <a:schemeClr val="tx1"/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Group Votes</a:t>
            </a:r>
            <a:endParaRPr lang="en-US" sz="2000" dirty="0"/>
          </a:p>
        </p:txBody>
      </p:sp>
      <p:sp>
        <p:nvSpPr>
          <p:cNvPr id="40" name="Text 22">
            <a:extLst>
              <a:ext uri="{FF2B5EF4-FFF2-40B4-BE49-F238E27FC236}">
                <a16:creationId xmlns:a16="http://schemas.microsoft.com/office/drawing/2014/main" id="{BE91F1DC-AC49-E904-7B1F-F1CF60088D04}"/>
              </a:ext>
            </a:extLst>
          </p:cNvPr>
          <p:cNvSpPr/>
          <p:nvPr/>
        </p:nvSpPr>
        <p:spPr>
          <a:xfrm>
            <a:off x="9537192" y="3691895"/>
            <a:ext cx="1993392" cy="1923092"/>
          </a:xfrm>
          <a:prstGeom prst="rect">
            <a:avLst/>
          </a:prstGeom>
          <a:solidFill>
            <a:schemeClr val="tx1"/>
          </a:solidFill>
          <a:ln/>
        </p:spPr>
        <p:txBody>
          <a:bodyPr wrap="square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2000" dirty="0">
                <a:solidFill>
                  <a:srgbClr val="202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chair calls the vote and announces whether the motion passes or fails.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221280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/>
    </mc:Choice>
    <mc:Fallback>
      <p:transition spd="slow" advClick="0" advTm="10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B66846-5871-E709-CF3F-A273EE28A3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A13FB-AC50-7403-CC3F-E7DAF9530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294290"/>
            <a:ext cx="9905998" cy="462455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FFC000"/>
                </a:solidFill>
              </a:rPr>
              <a:t>Making a motion (main motion)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08D1C7-846F-0B23-94B3-DD978D39F2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882" y="828672"/>
            <a:ext cx="11628236" cy="5500686"/>
          </a:xfrm>
        </p:spPr>
        <p:txBody>
          <a:bodyPr anchor="t">
            <a:normAutofit fontScale="92500" lnSpcReduction="20000"/>
          </a:bodyPr>
          <a:lstStyle/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A main motion is a proposal that the assembly take a particular action.</a:t>
            </a:r>
          </a:p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Example: “I move that the Post purchase a new computer for the Quartermaster's office.”</a:t>
            </a:r>
          </a:p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A main motion requires a second before debate can begin.</a:t>
            </a:r>
          </a:p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The chair states the motion, then members debate and the assembly votes (Make sure it’s clearly stated)</a:t>
            </a:r>
          </a:p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Once stated by the chair, the motion belongs to the assembly—not to the maker of the motion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91CBCAE-7F7F-4731-B123-9985AC8C1AC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650" b="4650"/>
          <a:stretch/>
        </p:blipFill>
        <p:spPr>
          <a:xfrm>
            <a:off x="9820317" y="5724525"/>
            <a:ext cx="2371683" cy="11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6861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/>
    </mc:Choice>
    <mc:Fallback>
      <p:transition spd="slow" advClick="0" advTm="100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6E7672-9F95-1D8A-5E02-A444CB6FE8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EC3D2A-2CCA-E646-89CE-CAC3427DE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294290"/>
            <a:ext cx="9905998" cy="462455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FFC000"/>
                </a:solidFill>
              </a:rPr>
              <a:t>processing a motion – </a:t>
            </a:r>
            <a:br>
              <a:rPr lang="en-US" sz="3600" b="1" dirty="0">
                <a:solidFill>
                  <a:srgbClr val="FFC000"/>
                </a:solidFill>
              </a:rPr>
            </a:br>
            <a:r>
              <a:rPr lang="en-US" sz="3600" b="1" dirty="0">
                <a:solidFill>
                  <a:srgbClr val="FFC000"/>
                </a:solidFill>
              </a:rPr>
              <a:t>common subsidiary motions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128005-E9CB-7BF5-CCD5-6C715B4EB3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882" y="1063024"/>
            <a:ext cx="11628236" cy="5500686"/>
          </a:xfrm>
        </p:spPr>
        <p:txBody>
          <a:bodyPr anchor="t">
            <a:normAutofit fontScale="92500" lnSpcReduction="10000"/>
          </a:bodyPr>
          <a:lstStyle/>
          <a:p>
            <a:pPr>
              <a:buClr>
                <a:srgbClr val="FFC000"/>
              </a:buClr>
            </a:pPr>
            <a:r>
              <a:rPr lang="en-US" sz="3200" b="1" dirty="0">
                <a:effectLst/>
              </a:rPr>
              <a:t>Amend — changes the wording or details of the pending motion.</a:t>
            </a:r>
          </a:p>
          <a:p>
            <a:pPr>
              <a:buClr>
                <a:srgbClr val="FFC000"/>
              </a:buClr>
            </a:pPr>
            <a:r>
              <a:rPr lang="en-US" sz="3200" b="1" dirty="0">
                <a:effectLst/>
              </a:rPr>
              <a:t>Refer — sends the matter to a committee or another group for further consideration.</a:t>
            </a:r>
          </a:p>
          <a:p>
            <a:pPr>
              <a:buClr>
                <a:srgbClr val="FFC000"/>
              </a:buClr>
            </a:pPr>
            <a:r>
              <a:rPr lang="en-US" sz="3200" b="1" dirty="0">
                <a:effectLst/>
              </a:rPr>
              <a:t>Postpone — delays consideration until a specified time or circumstance (Definite vs. Indefinitely)</a:t>
            </a:r>
          </a:p>
          <a:p>
            <a:pPr>
              <a:buClr>
                <a:srgbClr val="FFC000"/>
              </a:buClr>
            </a:pPr>
            <a:r>
              <a:rPr lang="en-US" sz="3200" b="1" dirty="0">
                <a:effectLst/>
              </a:rPr>
              <a:t>Limit or Extend Debate — changes the amount of debate permitted.</a:t>
            </a:r>
          </a:p>
          <a:p>
            <a:pPr>
              <a:buClr>
                <a:srgbClr val="FFC000"/>
              </a:buClr>
            </a:pPr>
            <a:r>
              <a:rPr lang="en-US" sz="3200" b="1" dirty="0">
                <a:effectLst/>
              </a:rPr>
              <a:t>Previous Question — ends debate and moves to voting when the required threshold is met.</a:t>
            </a:r>
          </a:p>
          <a:p>
            <a:pPr>
              <a:buClr>
                <a:srgbClr val="FFC000"/>
              </a:buClr>
            </a:pPr>
            <a:r>
              <a:rPr lang="en-US" sz="3200" b="1" dirty="0">
                <a:effectLst/>
              </a:rPr>
              <a:t>Lay on the Table — temporarily sets aside a pending</a:t>
            </a:r>
            <a:br>
              <a:rPr lang="en-US" sz="3200" b="1" dirty="0">
                <a:effectLst/>
              </a:rPr>
            </a:br>
            <a:r>
              <a:rPr lang="en-US" sz="3200" b="1" dirty="0">
                <a:effectLst/>
              </a:rPr>
              <a:t> matter for an urgent or immediate purpose.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072CF3-B705-93AB-97D6-799DD5E407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650" b="4650"/>
          <a:stretch/>
        </p:blipFill>
        <p:spPr>
          <a:xfrm>
            <a:off x="9820317" y="5724525"/>
            <a:ext cx="2371683" cy="11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3515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/>
    </mc:Choice>
    <mc:Fallback>
      <p:transition spd="slow" advClick="0" advTm="1000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17F5BF-EC57-2085-BB93-67C2FF4DD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D4E08E-8FC2-A9AD-38C2-AD60391BB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294290"/>
            <a:ext cx="9905998" cy="462455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FFC000"/>
                </a:solidFill>
              </a:rPr>
              <a:t>processing a motion – </a:t>
            </a:r>
            <a:br>
              <a:rPr lang="en-US" sz="3600" b="1" dirty="0">
                <a:solidFill>
                  <a:srgbClr val="FFC000"/>
                </a:solidFill>
              </a:rPr>
            </a:br>
            <a:r>
              <a:rPr lang="en-US" sz="3600" b="1" dirty="0">
                <a:solidFill>
                  <a:srgbClr val="FFC000"/>
                </a:solidFill>
              </a:rPr>
              <a:t>amendments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612D03-8837-225C-FD27-78F5CAF67F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882" y="1063024"/>
            <a:ext cx="11628236" cy="5500686"/>
          </a:xfrm>
        </p:spPr>
        <p:txBody>
          <a:bodyPr anchor="t">
            <a:normAutofit lnSpcReduction="10000"/>
          </a:bodyPr>
          <a:lstStyle/>
          <a:p>
            <a:pPr>
              <a:buClr>
                <a:srgbClr val="FFC000"/>
              </a:buClr>
            </a:pPr>
            <a:r>
              <a:rPr lang="en-US" sz="3200" b="1" dirty="0">
                <a:effectLst/>
              </a:rPr>
              <a:t>An amendment changes the pending motion; it does not replace it with an unrelated proposal.</a:t>
            </a:r>
          </a:p>
          <a:p>
            <a:pPr>
              <a:buClr>
                <a:srgbClr val="FFC000"/>
              </a:buClr>
            </a:pPr>
            <a:r>
              <a:rPr lang="en-US" sz="3200" b="1" dirty="0">
                <a:effectLst/>
              </a:rPr>
              <a:t>Common forms: insert, add, strike out, or strike out and insert.</a:t>
            </a:r>
          </a:p>
          <a:p>
            <a:pPr>
              <a:buClr>
                <a:srgbClr val="FFC000"/>
              </a:buClr>
            </a:pPr>
            <a:r>
              <a:rPr lang="en-US" sz="3200" b="1" dirty="0">
                <a:effectLst/>
              </a:rPr>
              <a:t>Example: Main motion — “Approve $5,000 for landscaping.”</a:t>
            </a:r>
          </a:p>
          <a:p>
            <a:pPr>
              <a:buClr>
                <a:srgbClr val="FFC000"/>
              </a:buClr>
            </a:pPr>
            <a:r>
              <a:rPr lang="en-US" sz="3200" b="1" dirty="0">
                <a:effectLst/>
              </a:rPr>
              <a:t>Amendment — “Change $5,000 to $3,500.”</a:t>
            </a:r>
          </a:p>
          <a:p>
            <a:pPr>
              <a:buClr>
                <a:srgbClr val="FFC000"/>
              </a:buClr>
            </a:pPr>
            <a:r>
              <a:rPr lang="en-US" sz="3200" b="1" dirty="0">
                <a:effectLst/>
              </a:rPr>
              <a:t>Debate on an amendment is limited to the amendment itself.</a:t>
            </a:r>
          </a:p>
          <a:p>
            <a:pPr>
              <a:buClr>
                <a:srgbClr val="FFC000"/>
              </a:buClr>
            </a:pPr>
            <a:r>
              <a:rPr lang="en-US" sz="3200" b="1" dirty="0">
                <a:effectLst/>
              </a:rPr>
              <a:t>After the amendment is decided, we return to the</a:t>
            </a:r>
            <a:br>
              <a:rPr lang="en-US" sz="3200" b="1" dirty="0">
                <a:effectLst/>
              </a:rPr>
            </a:br>
            <a:r>
              <a:rPr lang="en-US" sz="3200" b="1" dirty="0">
                <a:effectLst/>
              </a:rPr>
              <a:t> main motion as amended—or unchanged.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F40A09-D739-C797-0454-0C2F0A7B406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650" b="4650"/>
          <a:stretch/>
        </p:blipFill>
        <p:spPr>
          <a:xfrm>
            <a:off x="9820317" y="5724525"/>
            <a:ext cx="2371683" cy="11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2921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/>
    </mc:Choice>
    <mc:Fallback>
      <p:transition spd="slow" advClick="0" advTm="1000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FDB85C-0305-5F61-5222-F369A3898A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AC79DC-7BE7-0B79-04AB-D6E976A21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294290"/>
            <a:ext cx="9905998" cy="462455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FFC000"/>
                </a:solidFill>
              </a:rPr>
              <a:t>processing a motion – </a:t>
            </a:r>
            <a:br>
              <a:rPr lang="en-US" sz="3600" b="1" dirty="0">
                <a:solidFill>
                  <a:srgbClr val="FFC000"/>
                </a:solidFill>
              </a:rPr>
            </a:br>
            <a:r>
              <a:rPr lang="en-US" sz="3600" b="1" dirty="0">
                <a:solidFill>
                  <a:srgbClr val="FFC000"/>
                </a:solidFill>
              </a:rPr>
              <a:t>Debate: Keep it Productive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DF073C-9A7D-01C9-7E78-F777CA8925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882" y="1063024"/>
            <a:ext cx="11628236" cy="5500686"/>
          </a:xfrm>
        </p:spPr>
        <p:txBody>
          <a:bodyPr anchor="t">
            <a:normAutofit fontScale="92500" lnSpcReduction="20000"/>
          </a:bodyPr>
          <a:lstStyle/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Debate the issue, not the person.</a:t>
            </a:r>
          </a:p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Stay relevant to the motion currently before the assembly.</a:t>
            </a:r>
          </a:p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Give members a reasonable opportunity to speak.</a:t>
            </a:r>
          </a:p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Avoid repeating points that have already been made.</a:t>
            </a:r>
          </a:p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The chair can enforce decorum and time limits under the organization's rules.</a:t>
            </a:r>
          </a:p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Healthy debate is part of good governance—not a sign that a meeting is failing.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A83F03-94CC-38C1-1259-C47CEF52F75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650" b="4650"/>
          <a:stretch/>
        </p:blipFill>
        <p:spPr>
          <a:xfrm>
            <a:off x="9820317" y="5724525"/>
            <a:ext cx="2371683" cy="11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296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/>
    </mc:Choice>
    <mc:Fallback>
      <p:transition spd="slow" advClick="0" advTm="1000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C4539E-B786-DB22-9773-7F3BD5314C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9EE7F-E1D7-F58D-A136-C48897B84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294290"/>
            <a:ext cx="9905998" cy="1133475"/>
          </a:xfrm>
        </p:spPr>
        <p:txBody>
          <a:bodyPr>
            <a:noAutofit/>
          </a:bodyPr>
          <a:lstStyle/>
          <a:p>
            <a:pPr algn="ctr"/>
            <a:r>
              <a:rPr lang="en-US" sz="3600" b="1" kern="0" spc="20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DECIDING TOGETHER – </a:t>
            </a:r>
            <a:br>
              <a:rPr lang="en-US" sz="3600" b="1" kern="0" spc="20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3600" b="1" kern="0" spc="20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VOTING WORKS</a:t>
            </a:r>
            <a:endParaRPr lang="en-US" sz="3600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2B19CD-3227-54E1-0F82-ED75D48D5F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774" y="1243013"/>
            <a:ext cx="11628236" cy="5614986"/>
          </a:xfrm>
        </p:spPr>
        <p:txBody>
          <a:bodyPr anchor="t">
            <a:normAutofit/>
          </a:bodyPr>
          <a:lstStyle/>
          <a:p>
            <a:pPr marL="0" indent="0">
              <a:buClr>
                <a:srgbClr val="FFC000"/>
              </a:buClr>
              <a:buNone/>
            </a:pPr>
            <a:r>
              <a:rPr lang="en-US" sz="4000" b="1" dirty="0">
                <a:effectLst/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C5BC6B-D849-96C3-6675-94688DED7A5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650" b="4650"/>
          <a:stretch/>
        </p:blipFill>
        <p:spPr>
          <a:xfrm>
            <a:off x="9820317" y="5724525"/>
            <a:ext cx="2371683" cy="1133475"/>
          </a:xfrm>
          <a:prstGeom prst="rect">
            <a:avLst/>
          </a:prstGeom>
        </p:spPr>
      </p:pic>
      <p:sp>
        <p:nvSpPr>
          <p:cNvPr id="4" name="Shape 2">
            <a:extLst>
              <a:ext uri="{FF2B5EF4-FFF2-40B4-BE49-F238E27FC236}">
                <a16:creationId xmlns:a16="http://schemas.microsoft.com/office/drawing/2014/main" id="{9ADD0B4D-689F-0F29-AB0D-16A48B41D63F}"/>
              </a:ext>
            </a:extLst>
          </p:cNvPr>
          <p:cNvSpPr/>
          <p:nvPr/>
        </p:nvSpPr>
        <p:spPr>
          <a:xfrm>
            <a:off x="1193085" y="1413774"/>
            <a:ext cx="981475" cy="929378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" name="Image 0" descr="/home/claude/rro/hand.png">
            <a:extLst>
              <a:ext uri="{FF2B5EF4-FFF2-40B4-BE49-F238E27FC236}">
                <a16:creationId xmlns:a16="http://schemas.microsoft.com/office/drawing/2014/main" id="{987D3D27-260C-494F-1B7B-85D5E80631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7315" y="1525907"/>
            <a:ext cx="745922" cy="745922"/>
          </a:xfrm>
          <a:prstGeom prst="rect">
            <a:avLst/>
          </a:prstGeom>
        </p:spPr>
      </p:pic>
      <p:sp>
        <p:nvSpPr>
          <p:cNvPr id="7" name="Text 3">
            <a:extLst>
              <a:ext uri="{FF2B5EF4-FFF2-40B4-BE49-F238E27FC236}">
                <a16:creationId xmlns:a16="http://schemas.microsoft.com/office/drawing/2014/main" id="{0CAD9C2C-BB34-2855-9576-961DDCD898DB}"/>
              </a:ext>
            </a:extLst>
          </p:cNvPr>
          <p:cNvSpPr/>
          <p:nvPr/>
        </p:nvSpPr>
        <p:spPr>
          <a:xfrm>
            <a:off x="457200" y="2450592"/>
            <a:ext cx="2697480" cy="365760"/>
          </a:xfrm>
          <a:prstGeom prst="rect">
            <a:avLst/>
          </a:prstGeom>
          <a:solidFill>
            <a:schemeClr val="tx1"/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Voice Vote</a:t>
            </a:r>
            <a:endParaRPr lang="en-US" sz="2800" dirty="0"/>
          </a:p>
        </p:txBody>
      </p:sp>
      <p:sp>
        <p:nvSpPr>
          <p:cNvPr id="8" name="Text 4">
            <a:extLst>
              <a:ext uri="{FF2B5EF4-FFF2-40B4-BE49-F238E27FC236}">
                <a16:creationId xmlns:a16="http://schemas.microsoft.com/office/drawing/2014/main" id="{731D2B4A-BD67-62AB-49D9-807A25969C8A}"/>
              </a:ext>
            </a:extLst>
          </p:cNvPr>
          <p:cNvSpPr/>
          <p:nvPr/>
        </p:nvSpPr>
        <p:spPr>
          <a:xfrm>
            <a:off x="548640" y="2896936"/>
            <a:ext cx="2514600" cy="1617914"/>
          </a:xfrm>
          <a:prstGeom prst="rect">
            <a:avLst/>
          </a:prstGeom>
          <a:solidFill>
            <a:schemeClr val="tx1"/>
          </a:solidFill>
          <a:ln/>
        </p:spPr>
        <p:txBody>
          <a:bodyPr wrap="square" rtlCol="0" anchor="ctr" anchorCtr="0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sz="2400" dirty="0">
                <a:solidFill>
                  <a:srgbClr val="202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default method — members call out "aye" or "no" together.</a:t>
            </a:r>
            <a:endParaRPr lang="en-US" sz="2400" dirty="0"/>
          </a:p>
        </p:txBody>
      </p:sp>
      <p:sp>
        <p:nvSpPr>
          <p:cNvPr id="9" name="Shape 5">
            <a:extLst>
              <a:ext uri="{FF2B5EF4-FFF2-40B4-BE49-F238E27FC236}">
                <a16:creationId xmlns:a16="http://schemas.microsoft.com/office/drawing/2014/main" id="{FB301737-DA4D-B2BA-D1BC-4C74AE4BE38D}"/>
              </a:ext>
            </a:extLst>
          </p:cNvPr>
          <p:cNvSpPr/>
          <p:nvPr/>
        </p:nvSpPr>
        <p:spPr>
          <a:xfrm>
            <a:off x="4146597" y="1413774"/>
            <a:ext cx="981475" cy="929378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0" name="Image 1" descr="/home/claude/rro/vote.png">
            <a:extLst>
              <a:ext uri="{FF2B5EF4-FFF2-40B4-BE49-F238E27FC236}">
                <a16:creationId xmlns:a16="http://schemas.microsoft.com/office/drawing/2014/main" id="{628D183F-4F8D-2EEC-0549-B469B0D604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0827" y="1525907"/>
            <a:ext cx="745922" cy="745922"/>
          </a:xfrm>
          <a:prstGeom prst="rect">
            <a:avLst/>
          </a:prstGeom>
        </p:spPr>
      </p:pic>
      <p:sp>
        <p:nvSpPr>
          <p:cNvPr id="11" name="Text 6">
            <a:extLst>
              <a:ext uri="{FF2B5EF4-FFF2-40B4-BE49-F238E27FC236}">
                <a16:creationId xmlns:a16="http://schemas.microsoft.com/office/drawing/2014/main" id="{3E757F7C-ED26-AB0D-537E-700C379F1956}"/>
              </a:ext>
            </a:extLst>
          </p:cNvPr>
          <p:cNvSpPr/>
          <p:nvPr/>
        </p:nvSpPr>
        <p:spPr>
          <a:xfrm>
            <a:off x="3410712" y="2450592"/>
            <a:ext cx="2697480" cy="365760"/>
          </a:xfrm>
          <a:prstGeom prst="rect">
            <a:avLst/>
          </a:prstGeom>
          <a:solidFill>
            <a:schemeClr val="tx1"/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Show of Hands</a:t>
            </a:r>
            <a:endParaRPr lang="en-US" sz="2800" dirty="0"/>
          </a:p>
        </p:txBody>
      </p:sp>
      <p:sp>
        <p:nvSpPr>
          <p:cNvPr id="12" name="Text 7">
            <a:extLst>
              <a:ext uri="{FF2B5EF4-FFF2-40B4-BE49-F238E27FC236}">
                <a16:creationId xmlns:a16="http://schemas.microsoft.com/office/drawing/2014/main" id="{C92F869B-5C1F-3E95-CD1B-A5B8EE3E3025}"/>
              </a:ext>
            </a:extLst>
          </p:cNvPr>
          <p:cNvSpPr/>
          <p:nvPr/>
        </p:nvSpPr>
        <p:spPr>
          <a:xfrm>
            <a:off x="3502152" y="2896936"/>
            <a:ext cx="2514600" cy="1617914"/>
          </a:xfrm>
          <a:prstGeom prst="rect">
            <a:avLst/>
          </a:prstGeom>
          <a:solidFill>
            <a:schemeClr val="tx1"/>
          </a:solidFill>
          <a:ln/>
        </p:spPr>
        <p:txBody>
          <a:bodyPr wrap="square" rtlCol="0" anchor="ctr" anchorCtr="0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sz="2400" dirty="0">
                <a:solidFill>
                  <a:srgbClr val="202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Used when a voice vote is too close to call, or for a visual count.</a:t>
            </a:r>
            <a:endParaRPr lang="en-US" sz="2400" dirty="0"/>
          </a:p>
        </p:txBody>
      </p:sp>
      <p:sp>
        <p:nvSpPr>
          <p:cNvPr id="13" name="Shape 8">
            <a:extLst>
              <a:ext uri="{FF2B5EF4-FFF2-40B4-BE49-F238E27FC236}">
                <a16:creationId xmlns:a16="http://schemas.microsoft.com/office/drawing/2014/main" id="{2C4540C1-CEAA-8241-B87A-248CA5F4DA34}"/>
              </a:ext>
            </a:extLst>
          </p:cNvPr>
          <p:cNvSpPr/>
          <p:nvPr/>
        </p:nvSpPr>
        <p:spPr>
          <a:xfrm>
            <a:off x="7100109" y="1413774"/>
            <a:ext cx="981475" cy="929378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2" descr="/home/claude/rro/list.png">
            <a:extLst>
              <a:ext uri="{FF2B5EF4-FFF2-40B4-BE49-F238E27FC236}">
                <a16:creationId xmlns:a16="http://schemas.microsoft.com/office/drawing/2014/main" id="{645D4421-A2B8-1EF6-9C4D-174BB28337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64339" y="1525907"/>
            <a:ext cx="745922" cy="745922"/>
          </a:xfrm>
          <a:prstGeom prst="rect">
            <a:avLst/>
          </a:prstGeom>
        </p:spPr>
      </p:pic>
      <p:sp>
        <p:nvSpPr>
          <p:cNvPr id="15" name="Text 9">
            <a:extLst>
              <a:ext uri="{FF2B5EF4-FFF2-40B4-BE49-F238E27FC236}">
                <a16:creationId xmlns:a16="http://schemas.microsoft.com/office/drawing/2014/main" id="{09D0B478-5675-BDED-F92D-87B7CDB6F409}"/>
              </a:ext>
            </a:extLst>
          </p:cNvPr>
          <p:cNvSpPr/>
          <p:nvPr/>
        </p:nvSpPr>
        <p:spPr>
          <a:xfrm>
            <a:off x="6364224" y="2450592"/>
            <a:ext cx="2697480" cy="365760"/>
          </a:xfrm>
          <a:prstGeom prst="rect">
            <a:avLst/>
          </a:prstGeom>
          <a:solidFill>
            <a:schemeClr val="tx1"/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Roll Call</a:t>
            </a:r>
            <a:endParaRPr lang="en-US" sz="2800" dirty="0"/>
          </a:p>
        </p:txBody>
      </p:sp>
      <p:sp>
        <p:nvSpPr>
          <p:cNvPr id="16" name="Text 10">
            <a:extLst>
              <a:ext uri="{FF2B5EF4-FFF2-40B4-BE49-F238E27FC236}">
                <a16:creationId xmlns:a16="http://schemas.microsoft.com/office/drawing/2014/main" id="{A2108D20-E5FF-A077-F091-772E497061F1}"/>
              </a:ext>
            </a:extLst>
          </p:cNvPr>
          <p:cNvSpPr/>
          <p:nvPr/>
        </p:nvSpPr>
        <p:spPr>
          <a:xfrm>
            <a:off x="6455664" y="2896936"/>
            <a:ext cx="2514600" cy="1617914"/>
          </a:xfrm>
          <a:prstGeom prst="rect">
            <a:avLst/>
          </a:prstGeom>
          <a:solidFill>
            <a:schemeClr val="tx1"/>
          </a:solidFill>
          <a:ln/>
        </p:spPr>
        <p:txBody>
          <a:bodyPr wrap="square" rtlCol="0" anchor="ctr" anchorCtr="0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sz="2400" dirty="0">
                <a:solidFill>
                  <a:srgbClr val="202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Votes recorded by name — common for high-stakes decisions.</a:t>
            </a:r>
            <a:endParaRPr lang="en-US" sz="2400" dirty="0"/>
          </a:p>
        </p:txBody>
      </p:sp>
      <p:sp>
        <p:nvSpPr>
          <p:cNvPr id="17" name="Shape 11">
            <a:extLst>
              <a:ext uri="{FF2B5EF4-FFF2-40B4-BE49-F238E27FC236}">
                <a16:creationId xmlns:a16="http://schemas.microsoft.com/office/drawing/2014/main" id="{E11ADF53-C7A5-971A-EF24-3E2BCF02C04F}"/>
              </a:ext>
            </a:extLst>
          </p:cNvPr>
          <p:cNvSpPr/>
          <p:nvPr/>
        </p:nvSpPr>
        <p:spPr>
          <a:xfrm>
            <a:off x="10053621" y="1413774"/>
            <a:ext cx="981475" cy="929378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8" name="Image 3" descr="/home/claude/rro/clipboard.png">
            <a:extLst>
              <a:ext uri="{FF2B5EF4-FFF2-40B4-BE49-F238E27FC236}">
                <a16:creationId xmlns:a16="http://schemas.microsoft.com/office/drawing/2014/main" id="{5A355EAF-7CBC-7F9E-4851-3C4C9DDFB0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17851" y="1525907"/>
            <a:ext cx="745922" cy="745922"/>
          </a:xfrm>
          <a:prstGeom prst="rect">
            <a:avLst/>
          </a:prstGeom>
        </p:spPr>
      </p:pic>
      <p:sp>
        <p:nvSpPr>
          <p:cNvPr id="19" name="Text 12">
            <a:extLst>
              <a:ext uri="{FF2B5EF4-FFF2-40B4-BE49-F238E27FC236}">
                <a16:creationId xmlns:a16="http://schemas.microsoft.com/office/drawing/2014/main" id="{FA57535A-32C3-E6E4-19E9-76648D5985B0}"/>
              </a:ext>
            </a:extLst>
          </p:cNvPr>
          <p:cNvSpPr/>
          <p:nvPr/>
        </p:nvSpPr>
        <p:spPr>
          <a:xfrm>
            <a:off x="9317736" y="2450592"/>
            <a:ext cx="2697480" cy="365760"/>
          </a:xfrm>
          <a:prstGeom prst="rect">
            <a:avLst/>
          </a:prstGeom>
          <a:solidFill>
            <a:schemeClr val="tx1"/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Ballot Vote</a:t>
            </a:r>
            <a:endParaRPr lang="en-US" sz="2800" dirty="0"/>
          </a:p>
        </p:txBody>
      </p:sp>
      <p:sp>
        <p:nvSpPr>
          <p:cNvPr id="41" name="Text 13">
            <a:extLst>
              <a:ext uri="{FF2B5EF4-FFF2-40B4-BE49-F238E27FC236}">
                <a16:creationId xmlns:a16="http://schemas.microsoft.com/office/drawing/2014/main" id="{7C72075A-6716-6720-5C76-85B0CBF52E04}"/>
              </a:ext>
            </a:extLst>
          </p:cNvPr>
          <p:cNvSpPr/>
          <p:nvPr/>
        </p:nvSpPr>
        <p:spPr>
          <a:xfrm>
            <a:off x="9409176" y="2896936"/>
            <a:ext cx="2514600" cy="1617914"/>
          </a:xfrm>
          <a:prstGeom prst="rect">
            <a:avLst/>
          </a:prstGeom>
          <a:solidFill>
            <a:schemeClr val="tx1"/>
          </a:solidFill>
          <a:ln/>
        </p:spPr>
        <p:txBody>
          <a:bodyPr wrap="square" rtlCol="0" anchor="ctr" anchorCtr="0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sz="2400" dirty="0">
                <a:solidFill>
                  <a:srgbClr val="202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written, secret vote, typically required for elections.</a:t>
            </a:r>
            <a:endParaRPr lang="en-US" sz="2400" dirty="0"/>
          </a:p>
        </p:txBody>
      </p:sp>
      <p:sp>
        <p:nvSpPr>
          <p:cNvPr id="42" name="Text 15">
            <a:extLst>
              <a:ext uri="{FF2B5EF4-FFF2-40B4-BE49-F238E27FC236}">
                <a16:creationId xmlns:a16="http://schemas.microsoft.com/office/drawing/2014/main" id="{FF129B49-3C68-EFBE-7975-A73F84D7434B}"/>
              </a:ext>
            </a:extLst>
          </p:cNvPr>
          <p:cNvSpPr/>
          <p:nvPr/>
        </p:nvSpPr>
        <p:spPr>
          <a:xfrm>
            <a:off x="457200" y="4814242"/>
            <a:ext cx="11247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Most motions need a simple majority — more than half the votes cast — to pass.</a:t>
            </a:r>
            <a:endParaRPr lang="en-US" sz="2600" dirty="0"/>
          </a:p>
        </p:txBody>
      </p:sp>
      <p:sp>
        <p:nvSpPr>
          <p:cNvPr id="44" name="Shape 16">
            <a:extLst>
              <a:ext uri="{FF2B5EF4-FFF2-40B4-BE49-F238E27FC236}">
                <a16:creationId xmlns:a16="http://schemas.microsoft.com/office/drawing/2014/main" id="{422D1D11-AFD4-06E9-FDD8-613565C95DC7}"/>
              </a:ext>
            </a:extLst>
          </p:cNvPr>
          <p:cNvSpPr/>
          <p:nvPr/>
        </p:nvSpPr>
        <p:spPr>
          <a:xfrm>
            <a:off x="548640" y="5332093"/>
            <a:ext cx="9178344" cy="1325880"/>
          </a:xfrm>
          <a:prstGeom prst="roundRect">
            <a:avLst>
              <a:gd name="adj" fmla="val 5517"/>
            </a:avLst>
          </a:prstGeom>
          <a:solidFill>
            <a:srgbClr val="F6F7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5" name="Text 17">
            <a:extLst>
              <a:ext uri="{FF2B5EF4-FFF2-40B4-BE49-F238E27FC236}">
                <a16:creationId xmlns:a16="http://schemas.microsoft.com/office/drawing/2014/main" id="{20229614-3F65-320E-FA5A-B8D053216A18}"/>
              </a:ext>
            </a:extLst>
          </p:cNvPr>
          <p:cNvSpPr/>
          <p:nvPr/>
        </p:nvSpPr>
        <p:spPr>
          <a:xfrm>
            <a:off x="798796" y="5470360"/>
            <a:ext cx="34965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Higher Thresholds</a:t>
            </a:r>
            <a:endParaRPr lang="en-US" sz="2400" dirty="0"/>
          </a:p>
        </p:txBody>
      </p:sp>
      <p:sp>
        <p:nvSpPr>
          <p:cNvPr id="46" name="Text 18">
            <a:extLst>
              <a:ext uri="{FF2B5EF4-FFF2-40B4-BE49-F238E27FC236}">
                <a16:creationId xmlns:a16="http://schemas.microsoft.com/office/drawing/2014/main" id="{829B5567-0E92-8628-FB6F-629D56278CB7}"/>
              </a:ext>
            </a:extLst>
          </p:cNvPr>
          <p:cNvSpPr/>
          <p:nvPr/>
        </p:nvSpPr>
        <p:spPr>
          <a:xfrm>
            <a:off x="798796" y="5862445"/>
            <a:ext cx="8653867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2000" dirty="0">
                <a:solidFill>
                  <a:srgbClr val="202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 actions require a two-thirds vote — amending bylaws, closing debate, or suspending a rule — because they limit members' rights.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2659975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/>
    </mc:Choice>
    <mc:Fallback>
      <p:transition spd="slow" advClick="0" advTm="1000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C1DB2E-A951-42EC-E592-349F1E233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9DAC10-5D28-D20F-16C1-B4DD2DCFE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294290"/>
            <a:ext cx="9905998" cy="462455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FFC000"/>
                </a:solidFill>
              </a:rPr>
              <a:t>Common mistakes to avoid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9E7102-BF18-7886-923C-BFBCD8C270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882" y="1063024"/>
            <a:ext cx="11628236" cy="5500686"/>
          </a:xfrm>
        </p:spPr>
        <p:txBody>
          <a:bodyPr anchor="t">
            <a:normAutofit/>
          </a:bodyPr>
          <a:lstStyle/>
          <a:p>
            <a:pPr>
              <a:buClr>
                <a:srgbClr val="FFC000"/>
              </a:buClr>
            </a:pPr>
            <a:r>
              <a:rPr lang="en-US" sz="4800" b="1" dirty="0">
                <a:effectLst/>
              </a:rPr>
              <a:t>Letting discussion begin before the chair has stated the motion.</a:t>
            </a:r>
          </a:p>
          <a:p>
            <a:pPr>
              <a:buClr>
                <a:srgbClr val="FFC000"/>
              </a:buClr>
            </a:pPr>
            <a:r>
              <a:rPr lang="en-US" sz="4800" b="1" dirty="0">
                <a:effectLst/>
              </a:rPr>
              <a:t>Allowing several motions to be debated simultaneously.</a:t>
            </a:r>
          </a:p>
          <a:p>
            <a:pPr>
              <a:buClr>
                <a:srgbClr val="FFC000"/>
              </a:buClr>
            </a:pPr>
            <a:r>
              <a:rPr lang="en-US" sz="4800" b="1" dirty="0">
                <a:effectLst/>
              </a:rPr>
              <a:t>Confusing a motion's maker with ownership of the motion.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228D46-7F57-6F98-8045-DC1BC4C9C1F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650" b="4650"/>
          <a:stretch/>
        </p:blipFill>
        <p:spPr>
          <a:xfrm>
            <a:off x="9820317" y="5724525"/>
            <a:ext cx="2371683" cy="11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5045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/>
    </mc:Choice>
    <mc:Fallback>
      <p:transition spd="slow" advClick="0" advTm="1000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E6ED03-CCBE-43B2-41A6-D48011FA1C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A8FDFC-23C4-B06E-AB59-324B98E47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294290"/>
            <a:ext cx="9905998" cy="462455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FFC000"/>
                </a:solidFill>
              </a:rPr>
              <a:t>Common mistakes to avoid </a:t>
            </a:r>
            <a:r>
              <a:rPr lang="en-US" sz="2800" b="1" dirty="0">
                <a:solidFill>
                  <a:srgbClr val="FFC000"/>
                </a:solidFill>
              </a:rPr>
              <a:t>(</a:t>
            </a:r>
            <a:r>
              <a:rPr lang="en-US" sz="2800" b="1" dirty="0" err="1">
                <a:solidFill>
                  <a:srgbClr val="FFC000"/>
                </a:solidFill>
              </a:rPr>
              <a:t>con’t</a:t>
            </a:r>
            <a:r>
              <a:rPr lang="en-US" sz="2800" b="1" dirty="0">
                <a:solidFill>
                  <a:srgbClr val="FFC000"/>
                </a:solidFill>
              </a:rPr>
              <a:t>)</a:t>
            </a:r>
            <a:endParaRPr lang="en-US" sz="3600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1CBDB4-AC14-3833-B0C8-714813177E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882" y="1063024"/>
            <a:ext cx="11628236" cy="5500686"/>
          </a:xfrm>
        </p:spPr>
        <p:txBody>
          <a:bodyPr anchor="t">
            <a:normAutofit lnSpcReduction="10000"/>
          </a:bodyPr>
          <a:lstStyle/>
          <a:p>
            <a:pPr>
              <a:buClr>
                <a:srgbClr val="FFC000"/>
              </a:buClr>
            </a:pPr>
            <a:r>
              <a:rPr lang="en-US" sz="4800" b="1" dirty="0">
                <a:effectLst/>
              </a:rPr>
              <a:t>Calling for a vote before members understand the exact question.</a:t>
            </a:r>
          </a:p>
          <a:p>
            <a:pPr>
              <a:buClr>
                <a:srgbClr val="FFC000"/>
              </a:buClr>
            </a:pPr>
            <a:r>
              <a:rPr lang="en-US" sz="4800" b="1" dirty="0">
                <a:effectLst/>
              </a:rPr>
              <a:t>Treating Robert's Rules as more important than the organization's bylaws.</a:t>
            </a:r>
          </a:p>
          <a:p>
            <a:pPr>
              <a:buClr>
                <a:srgbClr val="FFC000"/>
              </a:buClr>
            </a:pPr>
            <a:r>
              <a:rPr lang="en-US" sz="4800" b="1" dirty="0">
                <a:effectLst/>
              </a:rPr>
              <a:t>Using procedure to shut down legitimate member participation.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2C9915-20DC-CED9-866D-DA4A3F3498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650" b="4650"/>
          <a:stretch/>
        </p:blipFill>
        <p:spPr>
          <a:xfrm>
            <a:off x="9820317" y="5724525"/>
            <a:ext cx="2371683" cy="11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0712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/>
    </mc:Choice>
    <mc:Fallback>
      <p:transition spd="slow" advClick="0" advTm="1000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088505-24A9-804C-F265-5102AAAFB2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EF55C-058C-8620-7E46-8BCF4666E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294290"/>
            <a:ext cx="9905998" cy="462455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FFC000"/>
                </a:solidFill>
              </a:rPr>
              <a:t>Key takeaways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582D13-6C24-CD73-4782-791075D393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882" y="862995"/>
            <a:ext cx="11628236" cy="5500686"/>
          </a:xfrm>
        </p:spPr>
        <p:txBody>
          <a:bodyPr anchor="t">
            <a:normAutofit/>
          </a:bodyPr>
          <a:lstStyle/>
          <a:p>
            <a:pPr>
              <a:buClr>
                <a:srgbClr val="FFC000"/>
              </a:buClr>
            </a:pPr>
            <a:r>
              <a:rPr lang="en-US" sz="4400" b="1" dirty="0">
                <a:effectLst/>
              </a:rPr>
              <a:t>“BE FAIR, BE RESPECTFUL, BE EFFICIENT” </a:t>
            </a:r>
          </a:p>
          <a:p>
            <a:pPr>
              <a:buClr>
                <a:srgbClr val="FFC000"/>
              </a:buClr>
            </a:pPr>
            <a:r>
              <a:rPr lang="en-US" sz="4400" b="1" dirty="0">
                <a:effectLst/>
              </a:rPr>
              <a:t>Know your bylaws first.</a:t>
            </a:r>
          </a:p>
          <a:p>
            <a:pPr>
              <a:buClr>
                <a:srgbClr val="FFC000"/>
              </a:buClr>
            </a:pPr>
            <a:r>
              <a:rPr lang="en-US" sz="4400" b="1" dirty="0">
                <a:effectLst/>
              </a:rPr>
              <a:t>Use Robert's Rules as a tool for orderly decision-making – IT’S an AID to HELP, NOT A WEAPON</a:t>
            </a:r>
          </a:p>
          <a:p>
            <a:pPr>
              <a:buClr>
                <a:srgbClr val="FFC000"/>
              </a:buClr>
            </a:pPr>
            <a:r>
              <a:rPr lang="en-US" sz="4400" b="1" dirty="0">
                <a:effectLst/>
              </a:rPr>
              <a:t>Make motions clear, specific, and actionable.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579ADE-844E-E3FA-3D82-EEF5D04D2B5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650" b="4650"/>
          <a:stretch/>
        </p:blipFill>
        <p:spPr>
          <a:xfrm>
            <a:off x="9820317" y="5724525"/>
            <a:ext cx="2371683" cy="11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9165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/>
    </mc:Choice>
    <mc:Fallback>
      <p:transition spd="slow" advClick="0" advTm="1000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259AA-18CD-1819-1381-40BD1F25AF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7A841-EA51-8038-A559-21080C0B7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294290"/>
            <a:ext cx="9905998" cy="462455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FFC000"/>
                </a:solidFill>
              </a:rPr>
              <a:t>Key takeaways </a:t>
            </a:r>
            <a:r>
              <a:rPr lang="en-US" sz="2800" b="1" dirty="0">
                <a:solidFill>
                  <a:srgbClr val="FFC000"/>
                </a:solidFill>
              </a:rPr>
              <a:t>(</a:t>
            </a:r>
            <a:r>
              <a:rPr lang="en-US" sz="2800" b="1" dirty="0" err="1">
                <a:solidFill>
                  <a:srgbClr val="FFC000"/>
                </a:solidFill>
              </a:rPr>
              <a:t>con’t</a:t>
            </a:r>
            <a:r>
              <a:rPr lang="en-US" sz="2800" b="1" dirty="0">
                <a:solidFill>
                  <a:srgbClr val="FFC000"/>
                </a:solidFill>
              </a:rPr>
              <a:t>)</a:t>
            </a:r>
            <a:endParaRPr lang="en-US" sz="3600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50C974-4B89-86D8-EA29-61B26E3750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882" y="862995"/>
            <a:ext cx="11628236" cy="5500686"/>
          </a:xfrm>
        </p:spPr>
        <p:txBody>
          <a:bodyPr anchor="t">
            <a:normAutofit/>
          </a:bodyPr>
          <a:lstStyle/>
          <a:p>
            <a:pPr>
              <a:buClr>
                <a:srgbClr val="FFC000"/>
              </a:buClr>
            </a:pPr>
            <a:r>
              <a:rPr lang="en-US" sz="4400" b="1" dirty="0">
                <a:effectLst/>
              </a:rPr>
              <a:t>Let the chair manage the process and members debate the substance.</a:t>
            </a:r>
          </a:p>
          <a:p>
            <a:pPr>
              <a:buClr>
                <a:srgbClr val="FFC000"/>
              </a:buClr>
            </a:pPr>
            <a:r>
              <a:rPr lang="en-US" sz="4400" b="1" dirty="0">
                <a:effectLst/>
              </a:rPr>
              <a:t>Record decisions accurately in the minutes.</a:t>
            </a:r>
          </a:p>
          <a:p>
            <a:pPr>
              <a:buClr>
                <a:srgbClr val="FFC000"/>
              </a:buClr>
            </a:pPr>
            <a:r>
              <a:rPr lang="en-US" sz="4400" b="1" dirty="0">
                <a:effectLst/>
              </a:rPr>
              <a:t>Good parliamentary procedure should make meetings more effective—not more complicated.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C17A70-46E1-454B-2E01-C6E09262B9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650" b="4650"/>
          <a:stretch/>
        </p:blipFill>
        <p:spPr>
          <a:xfrm>
            <a:off x="9820317" y="5724525"/>
            <a:ext cx="2371683" cy="11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9635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/>
    </mc:Choice>
    <mc:Fallback>
      <p:transition spd="slow" advClick="0" advTm="10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1B90C8-487C-1A89-9503-F99E60F82E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2B68B-9C6C-E8F5-5879-711BF841D5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09056"/>
            <a:ext cx="12192000" cy="3777144"/>
          </a:xfrm>
        </p:spPr>
        <p:txBody>
          <a:bodyPr anchor="t">
            <a:normAutofit/>
          </a:bodyPr>
          <a:lstStyle/>
          <a:p>
            <a:r>
              <a:rPr lang="en-US" dirty="0"/>
              <a:t>VFW Department of Indiana</a:t>
            </a:r>
            <a:br>
              <a:rPr lang="en-US" dirty="0"/>
            </a:br>
            <a:r>
              <a:rPr lang="en-US" dirty="0"/>
              <a:t>SCHOOL OF INSTRUCTION </a:t>
            </a:r>
            <a:br>
              <a:rPr lang="en-US" dirty="0"/>
            </a:br>
            <a:r>
              <a:rPr lang="en-US" b="1" dirty="0">
                <a:solidFill>
                  <a:srgbClr val="FFC000"/>
                </a:solidFill>
              </a:rPr>
              <a:t>PARLIAMENTARY Training</a:t>
            </a:r>
            <a:br>
              <a:rPr lang="en-US" dirty="0"/>
            </a:br>
            <a:r>
              <a:rPr lang="en-US" dirty="0"/>
              <a:t>SATURDAY, August 29, 2026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D84A94-1E59-2AA8-5FF6-D2DD1A9FC4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6643" b="25565"/>
          <a:stretch/>
        </p:blipFill>
        <p:spPr>
          <a:xfrm>
            <a:off x="268610" y="5334170"/>
            <a:ext cx="2371683" cy="1133475"/>
          </a:xfrm>
          <a:prstGeom prst="rect">
            <a:avLst/>
          </a:prstGeom>
        </p:spPr>
      </p:pic>
      <p:sp>
        <p:nvSpPr>
          <p:cNvPr id="6" name="Subtitle 5">
            <a:extLst>
              <a:ext uri="{FF2B5EF4-FFF2-40B4-BE49-F238E27FC236}">
                <a16:creationId xmlns:a16="http://schemas.microsoft.com/office/drawing/2014/main" id="{922FDF64-F7FF-B607-54D6-BE56C87A8BA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BCF7FB-E34C-2E98-5249-6B6E23EC7A80}"/>
              </a:ext>
            </a:extLst>
          </p:cNvPr>
          <p:cNvSpPr txBox="1">
            <a:spLocks/>
          </p:cNvSpPr>
          <p:nvPr/>
        </p:nvSpPr>
        <p:spPr>
          <a:xfrm>
            <a:off x="661987" y="3767322"/>
            <a:ext cx="10868025" cy="280663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21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8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6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4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4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prstClr val="white"/>
              </a:buClr>
            </a:pPr>
            <a:r>
              <a:rPr lang="en-US" sz="6600" dirty="0">
                <a:solidFill>
                  <a:srgbClr val="FFC000"/>
                </a:solidFill>
              </a:rPr>
              <a:t>Welcome to Today’s Meeting!</a:t>
            </a:r>
            <a:endParaRPr lang="en-US" sz="4400" dirty="0">
              <a:solidFill>
                <a:srgbClr val="FFC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33300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8B016B-D45F-4213-DB30-267474B63C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F82960-DCD4-B154-38FD-73576EF8D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294290"/>
            <a:ext cx="9905998" cy="462455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FFC000"/>
                </a:solidFill>
              </a:rPr>
              <a:t>Question and Answer Time</a:t>
            </a:r>
            <a:br>
              <a:rPr lang="en-US" sz="3600" b="1" dirty="0">
                <a:solidFill>
                  <a:srgbClr val="FFC000"/>
                </a:solidFill>
              </a:rPr>
            </a:br>
            <a:endParaRPr lang="en-US" sz="3600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C0EBC7-BF93-E6C0-F9CA-C0E80B909A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774" y="756744"/>
            <a:ext cx="11302583" cy="6101255"/>
          </a:xfrm>
        </p:spPr>
        <p:txBody>
          <a:bodyPr anchor="t">
            <a:normAutofit/>
          </a:bodyPr>
          <a:lstStyle/>
          <a:p>
            <a:pPr lvl="0">
              <a:buClr>
                <a:srgbClr val="FFC000"/>
              </a:buClr>
            </a:pPr>
            <a:r>
              <a:rPr lang="en-US" sz="4000" b="1" dirty="0">
                <a:effectLst/>
              </a:rPr>
              <a:t>Watch for Future Training</a:t>
            </a:r>
          </a:p>
          <a:p>
            <a:pPr lvl="0">
              <a:buClr>
                <a:srgbClr val="FFC000"/>
              </a:buClr>
            </a:pPr>
            <a:r>
              <a:rPr lang="en-US" sz="4000" b="1" dirty="0">
                <a:effectLst/>
              </a:rPr>
              <a:t>Q&amp;A (time Permitting)</a:t>
            </a:r>
          </a:p>
          <a:p>
            <a:pPr lvl="0">
              <a:buClr>
                <a:srgbClr val="FFC000"/>
              </a:buClr>
            </a:pPr>
            <a:r>
              <a:rPr lang="en-US" sz="4000" b="1" dirty="0">
                <a:effectLst/>
              </a:rPr>
              <a:t>Follow up after meeting</a:t>
            </a:r>
          </a:p>
          <a:p>
            <a:pPr lvl="0">
              <a:buClr>
                <a:srgbClr val="FFC000"/>
              </a:buClr>
            </a:pPr>
            <a:r>
              <a:rPr lang="en-US" sz="4000" b="1" dirty="0">
                <a:effectLst/>
              </a:rPr>
              <a:t>Monthly QM Training</a:t>
            </a:r>
          </a:p>
          <a:p>
            <a:pPr lvl="0">
              <a:buClr>
                <a:srgbClr val="FFC000"/>
              </a:buClr>
            </a:pPr>
            <a:r>
              <a:rPr lang="en-US" sz="4000" b="1" dirty="0">
                <a:effectLst/>
              </a:rPr>
              <a:t>One-off training / more specific training / Questions available</a:t>
            </a:r>
          </a:p>
          <a:p>
            <a:pPr lvl="0">
              <a:buClr>
                <a:srgbClr val="FFC000"/>
              </a:buClr>
            </a:pPr>
            <a:r>
              <a:rPr lang="en-US" sz="4000" b="1" dirty="0">
                <a:effectLst/>
              </a:rPr>
              <a:t>Invite me to your district meeting or </a:t>
            </a:r>
            <a:br>
              <a:rPr lang="en-US" sz="4000" b="1" dirty="0">
                <a:effectLst/>
              </a:rPr>
            </a:br>
            <a:r>
              <a:rPr lang="en-US" sz="4000" b="1" dirty="0">
                <a:effectLst/>
              </a:rPr>
              <a:t>district school of instruction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E2F054-1C29-6714-7772-65E76BE4504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650" b="4650"/>
          <a:stretch/>
        </p:blipFill>
        <p:spPr>
          <a:xfrm>
            <a:off x="9601327" y="5534518"/>
            <a:ext cx="2371683" cy="11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021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CA619-52B6-D94E-B7C8-208833511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168164"/>
            <a:ext cx="9905998" cy="462455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FFC000"/>
                </a:solidFill>
              </a:rPr>
              <a:t>Meeting Close Out / 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9C9E49-4842-284C-B4F6-C4447E0DFB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774" y="746234"/>
            <a:ext cx="11302583" cy="6011917"/>
          </a:xfrm>
        </p:spPr>
        <p:txBody>
          <a:bodyPr anchor="t" anchorCtr="0">
            <a:normAutofit/>
          </a:bodyPr>
          <a:lstStyle/>
          <a:p>
            <a:endParaRPr lang="en-US" sz="4400" b="1" dirty="0">
              <a:effectLst/>
            </a:endParaRPr>
          </a:p>
          <a:p>
            <a:r>
              <a:rPr lang="en-US" sz="4400" b="1" dirty="0">
                <a:effectLst/>
              </a:rPr>
              <a:t>Thank you for Attending!</a:t>
            </a:r>
          </a:p>
          <a:p>
            <a:r>
              <a:rPr lang="en-US" sz="4400" b="1" dirty="0">
                <a:effectLst/>
              </a:rPr>
              <a:t>Additional Questions (small group)</a:t>
            </a:r>
          </a:p>
          <a:p>
            <a:r>
              <a:rPr lang="en-US" sz="4400" b="1" dirty="0">
                <a:effectLst/>
              </a:rPr>
              <a:t>Comments or Suggestions?</a:t>
            </a:r>
            <a:br>
              <a:rPr lang="en-US" sz="4400" b="1" dirty="0">
                <a:effectLst/>
              </a:rPr>
            </a:br>
            <a:r>
              <a:rPr lang="en-US" sz="2800" b="1" dirty="0">
                <a:effectLst/>
              </a:rPr>
              <a:t>(QM@VFWIN.ORG)</a:t>
            </a:r>
            <a:endParaRPr lang="en-US" sz="4400" b="1" dirty="0">
              <a:effectLst/>
            </a:endParaRPr>
          </a:p>
          <a:p>
            <a:endParaRPr lang="en-US" sz="3600" b="1" dirty="0">
              <a:effectLst/>
            </a:endParaRPr>
          </a:p>
          <a:p>
            <a:endParaRPr lang="en-US" sz="3600" dirty="0">
              <a:effectLst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00BE36-0B04-4D67-6C78-560B203C8E0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650" b="4650"/>
          <a:stretch/>
        </p:blipFill>
        <p:spPr>
          <a:xfrm>
            <a:off x="9601327" y="5534518"/>
            <a:ext cx="2371683" cy="11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662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CA619-52B6-D94E-B7C8-208833511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294290"/>
            <a:ext cx="9905998" cy="462455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FFC000"/>
                </a:solidFill>
              </a:rPr>
              <a:t>Meeting topics and 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9C9E49-4842-284C-B4F6-C4447E0DFB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774" y="756744"/>
            <a:ext cx="11302583" cy="6101255"/>
          </a:xfrm>
        </p:spPr>
        <p:txBody>
          <a:bodyPr anchor="t">
            <a:normAutofit/>
          </a:bodyPr>
          <a:lstStyle/>
          <a:p>
            <a:pPr lvl="0">
              <a:buClr>
                <a:srgbClr val="FFC000"/>
              </a:buClr>
            </a:pPr>
            <a:r>
              <a:rPr lang="en-US" sz="4400" b="1" dirty="0">
                <a:effectLst/>
              </a:rPr>
              <a:t>introduction</a:t>
            </a:r>
            <a:r>
              <a:rPr lang="en-US" sz="4400" dirty="0">
                <a:effectLst/>
              </a:rPr>
              <a:t>  </a:t>
            </a:r>
          </a:p>
          <a:p>
            <a:pPr>
              <a:buClr>
                <a:srgbClr val="FFC000"/>
              </a:buClr>
            </a:pPr>
            <a:r>
              <a:rPr lang="en-US" sz="4400" b="1" dirty="0">
                <a:effectLst/>
              </a:rPr>
              <a:t>Government Reporting</a:t>
            </a:r>
          </a:p>
          <a:p>
            <a:pPr>
              <a:buClr>
                <a:srgbClr val="FFC000"/>
              </a:buClr>
            </a:pPr>
            <a:r>
              <a:rPr lang="en-US" sz="4400" b="1" dirty="0">
                <a:effectLst/>
              </a:rPr>
              <a:t>VFW Reports</a:t>
            </a:r>
          </a:p>
          <a:p>
            <a:pPr>
              <a:buClr>
                <a:srgbClr val="FFC000"/>
              </a:buClr>
            </a:pPr>
            <a:r>
              <a:rPr lang="en-US" sz="4400" b="1" dirty="0">
                <a:effectLst/>
              </a:rPr>
              <a:t>Insurance </a:t>
            </a:r>
          </a:p>
          <a:p>
            <a:pPr>
              <a:buClr>
                <a:srgbClr val="FFC000"/>
              </a:buClr>
            </a:pPr>
            <a:r>
              <a:rPr lang="en-US" sz="4400" b="1" dirty="0">
                <a:effectLst/>
              </a:rPr>
              <a:t>Bonding</a:t>
            </a:r>
          </a:p>
          <a:p>
            <a:pPr>
              <a:buClr>
                <a:srgbClr val="FFC000"/>
              </a:buClr>
            </a:pPr>
            <a:r>
              <a:rPr lang="en-US" sz="4400" b="1" dirty="0">
                <a:effectLst/>
              </a:rPr>
              <a:t>Recurring Post QM Items</a:t>
            </a:r>
          </a:p>
          <a:p>
            <a:pPr>
              <a:buClr>
                <a:srgbClr val="FFC000"/>
              </a:buClr>
            </a:pPr>
            <a:r>
              <a:rPr lang="en-US" sz="4400" b="1" dirty="0">
                <a:effectLst/>
              </a:rPr>
              <a:t>Question and Answer Time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621FB8-DED6-61F9-F237-2C03841D9BB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650" b="4650"/>
          <a:stretch/>
        </p:blipFill>
        <p:spPr>
          <a:xfrm>
            <a:off x="9601327" y="5534518"/>
            <a:ext cx="2371683" cy="11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3601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/>
    </mc:Choice>
    <mc:Fallback>
      <p:transition spd="slow" advClick="0" advTm="10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11DE30CB-96E3-F210-7439-2084419AB0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04B58-1A8D-E0A9-E29F-2575AC3884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294290"/>
            <a:ext cx="9905998" cy="462455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FFC000"/>
                </a:solidFill>
              </a:rPr>
              <a:t>Disclaimers and caveats</a:t>
            </a:r>
            <a:br>
              <a:rPr lang="en-US" sz="3600" b="1" dirty="0">
                <a:solidFill>
                  <a:srgbClr val="FFC000"/>
                </a:solidFill>
              </a:rPr>
            </a:br>
            <a:endParaRPr lang="en-US" sz="3600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073C2D-2B64-2882-C893-845A0ACBF0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774" y="756744"/>
            <a:ext cx="11302583" cy="6101255"/>
          </a:xfrm>
        </p:spPr>
        <p:txBody>
          <a:bodyPr anchor="t">
            <a:normAutofit lnSpcReduction="10000"/>
          </a:bodyPr>
          <a:lstStyle/>
          <a:p>
            <a:pPr lvl="0">
              <a:buClr>
                <a:srgbClr val="FFC000"/>
              </a:buClr>
            </a:pPr>
            <a:r>
              <a:rPr lang="en-US" sz="4000" b="1" dirty="0">
                <a:effectLst/>
              </a:rPr>
              <a:t>I’m Not a lawyer and I’m Not a CPA</a:t>
            </a:r>
          </a:p>
          <a:p>
            <a:pPr lvl="0">
              <a:buClr>
                <a:srgbClr val="FFC000"/>
              </a:buClr>
            </a:pPr>
            <a:r>
              <a:rPr lang="en-US" sz="4000" b="1" dirty="0">
                <a:effectLst/>
              </a:rPr>
              <a:t>References and links to resources are provided as much as possible</a:t>
            </a:r>
          </a:p>
          <a:p>
            <a:pPr lvl="0">
              <a:buClr>
                <a:srgbClr val="FFC000"/>
              </a:buClr>
            </a:pPr>
            <a:r>
              <a:rPr lang="en-US" sz="4000" b="1" dirty="0">
                <a:effectLst/>
              </a:rPr>
              <a:t>Customs and Will of Membership versus Bylaws, Laws, &amp; Regulations</a:t>
            </a:r>
          </a:p>
          <a:p>
            <a:pPr lvl="1">
              <a:buClr>
                <a:prstClr val="white"/>
              </a:buClr>
              <a:buFont typeface="Wingdings" pitchFamily="2" charset="2"/>
              <a:buChar char="Ø"/>
              <a:defRPr/>
            </a:pPr>
            <a:r>
              <a:rPr lang="en-US" sz="3200" dirty="0">
                <a:gradFill flip="none" rotWithShape="1">
                  <a:gsLst>
                    <a:gs pos="0">
                      <a:prstClr val="white"/>
                    </a:gs>
                    <a:gs pos="100000">
                      <a:prstClr val="white">
                        <a:lumMod val="75000"/>
                      </a:prstClr>
                    </a:gs>
                  </a:gsLst>
                  <a:lin ang="5580000" scaled="0"/>
                  <a:tileRect/>
                </a:gradFill>
                <a:effectLst/>
              </a:rPr>
              <a:t> </a:t>
            </a:r>
            <a:r>
              <a:rPr lang="en-US" sz="2800" dirty="0">
                <a:gradFill flip="none" rotWithShape="1">
                  <a:gsLst>
                    <a:gs pos="0">
                      <a:prstClr val="white"/>
                    </a:gs>
                    <a:gs pos="100000">
                      <a:prstClr val="white">
                        <a:lumMod val="75000"/>
                      </a:prstClr>
                    </a:gs>
                  </a:gsLst>
                  <a:lin ang="5580000" scaled="0"/>
                  <a:tileRect/>
                </a:gradFill>
                <a:effectLst/>
              </a:rPr>
              <a:t>“No” is right answer; often we can find another way to “Yes”</a:t>
            </a:r>
          </a:p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you may need  to consult a Professional for some Questions and specific Situations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FFC000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en-US" sz="4000" b="1" i="0" u="none" strike="noStrike" kern="1200" cap="small" spc="0" normalizeH="0" baseline="0" noProof="0" dirty="0">
                <a:ln>
                  <a:noFill/>
                </a:ln>
                <a:gradFill flip="none" rotWithShape="1">
                  <a:gsLst>
                    <a:gs pos="0">
                      <a:prstClr val="white"/>
                    </a:gs>
                    <a:gs pos="100000">
                      <a:prstClr val="white">
                        <a:lumMod val="75000"/>
                      </a:prstClr>
                    </a:gs>
                  </a:gsLst>
                  <a:lin ang="5580000" scaled="0"/>
                  <a:tileRect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Many situations vary case-by-case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100000"/>
              <a:buFont typeface="Wingdings" pitchFamily="2" charset="2"/>
              <a:buChar char="Ø"/>
              <a:tabLst/>
              <a:defRPr/>
            </a:pPr>
            <a:endParaRPr kumimoji="0" lang="en-US" sz="2800" b="0" i="0" u="none" strike="noStrike" kern="1200" cap="small" spc="0" normalizeH="0" baseline="0" noProof="0" dirty="0">
              <a:ln>
                <a:noFill/>
              </a:ln>
              <a:gradFill flip="none" rotWithShape="1">
                <a:gsLst>
                  <a:gs pos="0">
                    <a:prstClr val="white"/>
                  </a:gs>
                  <a:gs pos="100000">
                    <a:prstClr val="white">
                      <a:lumMod val="75000"/>
                    </a:prstClr>
                  </a:gs>
                </a:gsLst>
                <a:lin ang="5580000" scaled="0"/>
                <a:tileRect/>
              </a:gra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596ACCA-B824-8222-B21C-D5B52307D3C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650" b="4650"/>
          <a:stretch/>
        </p:blipFill>
        <p:spPr>
          <a:xfrm>
            <a:off x="9601327" y="5534518"/>
            <a:ext cx="2371683" cy="11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672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/>
    </mc:Choice>
    <mc:Fallback>
      <p:transition spd="slow" advClick="0" advTm="10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929C34-1E42-96E8-1D1A-341E06B68F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8C1EE-CB79-75E7-2DA0-93CAA4ABA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294290"/>
            <a:ext cx="9905998" cy="462455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FFC000"/>
                </a:solidFill>
              </a:rPr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4A6602-B1A9-2273-DC6F-19085CFCEA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774" y="756744"/>
            <a:ext cx="11302583" cy="6101255"/>
          </a:xfrm>
        </p:spPr>
        <p:txBody>
          <a:bodyPr anchor="t">
            <a:normAutofit/>
          </a:bodyPr>
          <a:lstStyle/>
          <a:p>
            <a:pPr lvl="0">
              <a:buClr>
                <a:srgbClr val="FFC000"/>
              </a:buClr>
            </a:pPr>
            <a:r>
              <a:rPr lang="en-US" sz="4000" b="1" dirty="0">
                <a:effectLst/>
              </a:rPr>
              <a:t>Welcome &amp; Thank You!</a:t>
            </a:r>
            <a:endParaRPr lang="en-US" sz="3200" dirty="0">
              <a:effectLst/>
            </a:endParaRPr>
          </a:p>
          <a:p>
            <a:r>
              <a:rPr lang="en-US" sz="4000" b="1" dirty="0">
                <a:effectLst/>
              </a:rPr>
              <a:t>Team of Volunteers</a:t>
            </a:r>
          </a:p>
          <a:p>
            <a:r>
              <a:rPr lang="en-US" sz="4000" b="1" dirty="0">
                <a:effectLst/>
              </a:rPr>
              <a:t>Your Post, Your Membership, Your INC.</a:t>
            </a:r>
          </a:p>
          <a:p>
            <a:r>
              <a:rPr lang="en-US" sz="4000" b="1" dirty="0">
                <a:effectLst/>
              </a:rPr>
              <a:t>Each Post &amp; Situation is Unique – </a:t>
            </a:r>
            <a:br>
              <a:rPr lang="en-US" sz="4000" b="1" dirty="0">
                <a:effectLst/>
              </a:rPr>
            </a:br>
            <a:r>
              <a:rPr lang="en-US" sz="4000" b="1" dirty="0">
                <a:gradFill flip="none" rotWithShape="1">
                  <a:gsLst>
                    <a:gs pos="0">
                      <a:prstClr val="white"/>
                    </a:gs>
                    <a:gs pos="100000">
                      <a:prstClr val="white">
                        <a:lumMod val="75000"/>
                      </a:prstClr>
                    </a:gs>
                  </a:gsLst>
                  <a:lin ang="5580000" scaled="0"/>
                  <a:tileRect/>
                </a:gradFill>
                <a:effectLst/>
              </a:rPr>
              <a:t>Many situations vary case-by-case</a:t>
            </a:r>
          </a:p>
          <a:p>
            <a:r>
              <a:rPr lang="en-US" sz="4000" b="1" dirty="0">
                <a:effectLst/>
              </a:rPr>
              <a:t>“We’ve always done it that way” – out of date?</a:t>
            </a:r>
          </a:p>
          <a:p>
            <a:r>
              <a:rPr lang="en-US" sz="4000" b="1" dirty="0">
                <a:gradFill flip="none" rotWithShape="1">
                  <a:gsLst>
                    <a:gs pos="0">
                      <a:prstClr val="white"/>
                    </a:gs>
                    <a:gs pos="100000">
                      <a:prstClr val="white">
                        <a:lumMod val="75000"/>
                      </a:prstClr>
                    </a:gs>
                  </a:gsLst>
                  <a:lin ang="5580000" scaled="0"/>
                  <a:tileRect/>
                </a:gradFill>
                <a:effectLst/>
              </a:rPr>
              <a:t>Overview – Basic Information</a:t>
            </a:r>
          </a:p>
          <a:p>
            <a:endParaRPr lang="en-US" sz="4000" b="1" dirty="0">
              <a:effectLst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E92097-C8CD-23C4-44BD-594FEB82263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650" b="4650"/>
          <a:stretch/>
        </p:blipFill>
        <p:spPr>
          <a:xfrm>
            <a:off x="9601327" y="5534518"/>
            <a:ext cx="2371683" cy="11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06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70A7B2-9D62-39DC-2142-E3056FB0CC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34AC20-5AE1-64AB-AE10-A7121EFD6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294290"/>
            <a:ext cx="9905998" cy="462455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FFC000"/>
                </a:solidFill>
              </a:rPr>
              <a:t>PARLIAMENTARY RULES – WHAT ARE THEY?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33F00F-A189-04B1-E442-67E16C0A36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774" y="756744"/>
            <a:ext cx="11628236" cy="6101255"/>
          </a:xfrm>
        </p:spPr>
        <p:txBody>
          <a:bodyPr anchor="t">
            <a:normAutofit/>
          </a:bodyPr>
          <a:lstStyle/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A Rulebook for Fair Meetings</a:t>
            </a:r>
          </a:p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VFW Uses Roberts Rules of Order </a:t>
            </a:r>
            <a:r>
              <a:rPr lang="en-US" sz="3600" b="1" dirty="0">
                <a:effectLst/>
              </a:rPr>
              <a:t>(12</a:t>
            </a:r>
            <a:r>
              <a:rPr lang="en-US" sz="3600" b="1" baseline="30000" dirty="0">
                <a:effectLst/>
              </a:rPr>
              <a:t>th</a:t>
            </a:r>
            <a:r>
              <a:rPr lang="en-US" sz="3600" b="1" dirty="0">
                <a:effectLst/>
              </a:rPr>
              <a:t> Edition)</a:t>
            </a:r>
          </a:p>
          <a:p>
            <a:pPr>
              <a:buClr>
                <a:srgbClr val="FFC000"/>
              </a:buClr>
            </a:pPr>
            <a:r>
              <a:rPr lang="en-US" sz="3600" b="1" dirty="0">
                <a:effectLst/>
              </a:rPr>
              <a:t>First Published in 1876 by U.S. Army officer Henry Robert</a:t>
            </a:r>
          </a:p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a common, tested set of steps for proposing ideas, debating them, and deciding as a group</a:t>
            </a:r>
          </a:p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most widely used meeting-procedure guide in the English-speaking world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247A8A-8A80-7AA2-827B-2D9C152835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650" b="4650"/>
          <a:stretch/>
        </p:blipFill>
        <p:spPr>
          <a:xfrm>
            <a:off x="9820317" y="5724525"/>
            <a:ext cx="2371683" cy="11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189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350466-9F75-4C51-A912-3DB78C3BE3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4A5F5-B248-61BD-2370-233A169DD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94290"/>
            <a:ext cx="12191999" cy="462455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FFC000"/>
                </a:solidFill>
              </a:rPr>
              <a:t>PARLIAMENTARY RULES – where do they fit in?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F1066-6652-5699-8E7F-F69A3D3C68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774" y="756744"/>
            <a:ext cx="11628236" cy="6101255"/>
          </a:xfrm>
        </p:spPr>
        <p:txBody>
          <a:bodyPr anchor="t">
            <a:normAutofit/>
          </a:bodyPr>
          <a:lstStyle/>
          <a:p>
            <a:pPr marL="0" indent="0">
              <a:buClr>
                <a:srgbClr val="FFC000"/>
              </a:buClr>
              <a:buNone/>
            </a:pPr>
            <a:r>
              <a:rPr lang="en-US" sz="4000" b="1" dirty="0">
                <a:effectLst/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2A9925-3993-11E6-86B3-2FA03D94ED7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" b="4330"/>
          <a:stretch/>
        </p:blipFill>
        <p:spPr>
          <a:xfrm>
            <a:off x="0" y="1200150"/>
            <a:ext cx="12191999" cy="56578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C668798-DE7B-A1AA-4FF4-7F227034F61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650" b="4650"/>
          <a:stretch/>
        </p:blipFill>
        <p:spPr>
          <a:xfrm>
            <a:off x="9820317" y="5724525"/>
            <a:ext cx="2371683" cy="11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7358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/>
    </mc:Choice>
    <mc:Fallback>
      <p:transition spd="slow" advClick="0" advTm="10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803EA9-CC89-674E-3A1D-6A908390EA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93A1C-F21E-0F2F-862E-2652DCED1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294290"/>
            <a:ext cx="9905998" cy="462455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FFC000"/>
                </a:solidFill>
              </a:rPr>
              <a:t>VFW National bylaws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EE8E8D-0FC0-92EB-CAE9-6B5C78D5FD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4688" y="756744"/>
            <a:ext cx="8758322" cy="6101255"/>
          </a:xfrm>
        </p:spPr>
        <p:txBody>
          <a:bodyPr anchor="t">
            <a:normAutofit/>
          </a:bodyPr>
          <a:lstStyle/>
          <a:p>
            <a:pPr marL="0" indent="0">
              <a:buClr>
                <a:srgbClr val="FFC000"/>
              </a:buClr>
              <a:buNone/>
            </a:pPr>
            <a:r>
              <a:rPr lang="en-US" sz="4000" b="1" dirty="0">
                <a:effectLst/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1C6911-74A3-650E-9E24-ACF2A759B37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650" b="4650"/>
          <a:stretch/>
        </p:blipFill>
        <p:spPr>
          <a:xfrm>
            <a:off x="9820317" y="5724525"/>
            <a:ext cx="2371683" cy="11334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85EC77C-B419-7648-90C0-598AD912EB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5913" y="936825"/>
            <a:ext cx="8015413" cy="5741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412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/>
    </mc:Choice>
    <mc:Fallback>
      <p:transition spd="slow" advClick="0" advTm="10000"/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{85DFF87C-B9B8-5143-8F11-ADEB7597AF46}tf10001063</Template>
  <TotalTime>24809</TotalTime>
  <Words>1692</Words>
  <Application>Microsoft Macintosh PowerPoint</Application>
  <PresentationFormat>Widescreen</PresentationFormat>
  <Paragraphs>207</Paragraphs>
  <Slides>31</Slides>
  <Notes>8</Notes>
  <HiddenSlides>4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Arial</vt:lpstr>
      <vt:lpstr>Calibri</vt:lpstr>
      <vt:lpstr>Cambria</vt:lpstr>
      <vt:lpstr>Century Gothic</vt:lpstr>
      <vt:lpstr>Wingdings</vt:lpstr>
      <vt:lpstr>Mesh</vt:lpstr>
      <vt:lpstr>Welcome to THE VFW DEPT of Indiana  Post quartermaster Training Tuesday, August 11, 2026</vt:lpstr>
      <vt:lpstr>Welcome to THE VFW DEPT of Indiana  Post quartermaster Training Tuesday, August 11, 2026</vt:lpstr>
      <vt:lpstr>VFW Department of Indiana SCHOOL OF INSTRUCTION  PARLIAMENTARY Training SATURDAY, August 29, 2026</vt:lpstr>
      <vt:lpstr>Meeting topics and agenda</vt:lpstr>
      <vt:lpstr>Disclaimers and caveats </vt:lpstr>
      <vt:lpstr>introduction</vt:lpstr>
      <vt:lpstr>PARLIAMENTARY RULES – WHAT ARE THEY?</vt:lpstr>
      <vt:lpstr>PARLIAMENTARY RULES – where do they fit in?</vt:lpstr>
      <vt:lpstr>VFW National bylaws</vt:lpstr>
      <vt:lpstr>PURPOSES of the vfw</vt:lpstr>
      <vt:lpstr>VFW National bylaws</vt:lpstr>
      <vt:lpstr>VFW National bylaws</vt:lpstr>
      <vt:lpstr>VFW National bylaws</vt:lpstr>
      <vt:lpstr>WHY IT MATTERS –  Why Groups Rely on These Rules </vt:lpstr>
      <vt:lpstr>THE FOUNDATION –  FOUR CORE PRINCIPLES </vt:lpstr>
      <vt:lpstr>WHO’s WHO –  KEY ROLES IN THE ROOM </vt:lpstr>
      <vt:lpstr>The Chair’s Role</vt:lpstr>
      <vt:lpstr>The MEMBERS’ Role</vt:lpstr>
      <vt:lpstr>Before business can be conducted – Quorum must be established</vt:lpstr>
      <vt:lpstr>HOW TO MAKE SOMETHING HAPPEN –  LIFE CYCLE of a Motion </vt:lpstr>
      <vt:lpstr>Making a motion (main motion)</vt:lpstr>
      <vt:lpstr>processing a motion –  common subsidiary motions</vt:lpstr>
      <vt:lpstr>processing a motion –  amendments</vt:lpstr>
      <vt:lpstr>processing a motion –  Debate: Keep it Productive</vt:lpstr>
      <vt:lpstr>DECIDING TOGETHER –  HOW VOTING WORKS</vt:lpstr>
      <vt:lpstr>Common mistakes to avoid</vt:lpstr>
      <vt:lpstr>Common mistakes to avoid (con’t)</vt:lpstr>
      <vt:lpstr>Key takeaways</vt:lpstr>
      <vt:lpstr>Key takeaways (con’t)</vt:lpstr>
      <vt:lpstr>Question and Answer Time </vt:lpstr>
      <vt:lpstr>Meeting Close Out / 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crossroads officials association football meeting Thursday, August 23, 2018</dc:title>
  <dc:creator>MJ Jordan</dc:creator>
  <cp:lastModifiedBy>Michael Jordan</cp:lastModifiedBy>
  <cp:revision>437</cp:revision>
  <cp:lastPrinted>2026-04-20T15:08:53Z</cp:lastPrinted>
  <dcterms:created xsi:type="dcterms:W3CDTF">2018-08-22T22:47:26Z</dcterms:created>
  <dcterms:modified xsi:type="dcterms:W3CDTF">2026-08-29T14:10:10Z</dcterms:modified>
</cp:coreProperties>
</file>